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8" r:id="rId2"/>
    <p:sldId id="345" r:id="rId3"/>
    <p:sldId id="346" r:id="rId4"/>
    <p:sldId id="347" r:id="rId5"/>
    <p:sldId id="348" r:id="rId6"/>
    <p:sldId id="363" r:id="rId7"/>
    <p:sldId id="350" r:id="rId8"/>
    <p:sldId id="340" r:id="rId9"/>
    <p:sldId id="351" r:id="rId10"/>
    <p:sldId id="352" r:id="rId11"/>
    <p:sldId id="353" r:id="rId12"/>
    <p:sldId id="356" r:id="rId13"/>
    <p:sldId id="358" r:id="rId14"/>
    <p:sldId id="359" r:id="rId15"/>
    <p:sldId id="360" r:id="rId16"/>
    <p:sldId id="361" r:id="rId17"/>
    <p:sldId id="362"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3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48" autoAdjust="0"/>
    <p:restoredTop sz="64540" autoAdjust="0"/>
  </p:normalViewPr>
  <p:slideViewPr>
    <p:cSldViewPr snapToGrid="0">
      <p:cViewPr varScale="1">
        <p:scale>
          <a:sx n="70" d="100"/>
          <a:sy n="70" d="100"/>
        </p:scale>
        <p:origin x="2100"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3661D-DF80-4C6C-AAD4-3694DDE155C1}" type="datetimeFigureOut">
              <a:rPr lang="en-US" smtClean="0"/>
              <a:t>11/9/2017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B94DC-38F2-4619-AFCC-7D3D831A615A}" type="slidenum">
              <a:rPr lang="en-US" smtClean="0"/>
              <a:t>‹#›</a:t>
            </a:fld>
            <a:endParaRPr lang="en-US"/>
          </a:p>
        </p:txBody>
      </p:sp>
    </p:spTree>
    <p:extLst>
      <p:ext uri="{BB962C8B-B14F-4D97-AF65-F5344CB8AC3E}">
        <p14:creationId xmlns:p14="http://schemas.microsoft.com/office/powerpoint/2010/main" val="3202391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Fuzheng Zhang, associate researcher from Microsoft</a:t>
            </a:r>
            <a:r>
              <a:rPr lang="en-US" baseline="0" dirty="0"/>
              <a:t> research </a:t>
            </a:r>
            <a:r>
              <a:rPr lang="en-US" baseline="0" dirty="0" err="1"/>
              <a:t>asia</a:t>
            </a:r>
            <a:r>
              <a:rPr lang="en-US" baseline="0" dirty="0"/>
              <a:t>. It’s my great honor to present our work “collaborative knowledge base embedding for recommender systems”. This work is in collaboration with Nicholas Jing Yuan, </a:t>
            </a:r>
            <a:r>
              <a:rPr lang="en-US" baseline="0" dirty="0" err="1"/>
              <a:t>Defu</a:t>
            </a:r>
            <a:r>
              <a:rPr lang="en-US" baseline="0" dirty="0"/>
              <a:t> Lian, Xing Xie, and Wei-Ying Ma.</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a:t>
            </a:fld>
            <a:endParaRPr lang="en-US"/>
          </a:p>
        </p:txBody>
      </p:sp>
    </p:spTree>
    <p:extLst>
      <p:ext uri="{BB962C8B-B14F-4D97-AF65-F5344CB8AC3E}">
        <p14:creationId xmlns:p14="http://schemas.microsoft.com/office/powerpoint/2010/main" val="3891915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textual</a:t>
            </a:r>
            <a:r>
              <a:rPr lang="en-US" baseline="0" dirty="0"/>
              <a:t> knowledge, recently, </a:t>
            </a:r>
            <a:r>
              <a:rPr lang="en-US" dirty="0"/>
              <a:t>Deep learning</a:t>
            </a:r>
            <a:r>
              <a:rPr lang="en-US" baseline="0" dirty="0"/>
              <a:t> has been proved to be effective in document understanding. So we apply stacked </a:t>
            </a:r>
            <a:r>
              <a:rPr lang="en-US" baseline="0" dirty="0" err="1"/>
              <a:t>denoising</a:t>
            </a:r>
            <a:r>
              <a:rPr lang="en-US" baseline="0" dirty="0"/>
              <a:t> auto-encoder, a kind of unsupervised deep learning method here. This is an example of the model structure for this method, to avoid overfitting, input is the textual knowledge with some </a:t>
            </a:r>
            <a:r>
              <a:rPr lang="en-US" baseline="0" dirty="0" err="1"/>
              <a:t>nosie</a:t>
            </a:r>
            <a:r>
              <a:rPr lang="en-US" baseline="0" dirty="0"/>
              <a:t>, the output is the original textual knowledge. Therefore, the middle layer is the semantic representation of this item’s textual knowledge.</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10</a:t>
            </a:fld>
            <a:endParaRPr lang="en-US"/>
          </a:p>
        </p:txBody>
      </p:sp>
    </p:spTree>
    <p:extLst>
      <p:ext uri="{BB962C8B-B14F-4D97-AF65-F5344CB8AC3E}">
        <p14:creationId xmlns:p14="http://schemas.microsoft.com/office/powerpoint/2010/main" val="987922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visual knowledge, we apply similar unsupervised deep learning method.</a:t>
            </a:r>
            <a:r>
              <a:rPr lang="en-US" baseline="0" dirty="0"/>
              <a:t> Since convolutional layers are more effective for images, so in this component, we replace all full-connected layers with convolutional layers, except the middle layer. The result in the middle layer is then the </a:t>
            </a:r>
            <a:r>
              <a:rPr lang="en-US" altLang="zh-CN" baseline="0" dirty="0"/>
              <a:t>representation</a:t>
            </a:r>
            <a:r>
              <a:rPr lang="en-US" baseline="0" dirty="0"/>
              <a:t> for visual knowledge.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11</a:t>
            </a:fld>
            <a:endParaRPr lang="en-US"/>
          </a:p>
        </p:txBody>
      </p:sp>
    </p:spTree>
    <p:extLst>
      <p:ext uri="{BB962C8B-B14F-4D97-AF65-F5344CB8AC3E}">
        <p14:creationId xmlns:p14="http://schemas.microsoft.com/office/powerpoint/2010/main" val="3674012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the previous slides, we know</a:t>
            </a:r>
            <a:r>
              <a:rPr lang="en-US" altLang="zh-CN" baseline="0" dirty="0"/>
              <a:t> that </a:t>
            </a:r>
            <a:r>
              <a:rPr lang="en-US" altLang="zh-CN" dirty="0"/>
              <a:t>item has three parts of representations</a:t>
            </a:r>
            <a:r>
              <a:rPr lang="en-US" altLang="zh-CN" baseline="0" dirty="0"/>
              <a:t> in the knowledge base, what is more, to model user-item interaction, there should be another item offset vector, just like those in basic collaborative filtering. Therefore, in our work, item is expressed as the sum of these four vectors. Combine with the user vector, we can apply pair-wise ranking based </a:t>
            </a:r>
            <a:r>
              <a:rPr lang="en-US" altLang="zh-CN" baseline="0" dirty="0" err="1"/>
              <a:t>cf</a:t>
            </a:r>
            <a:r>
              <a:rPr lang="en-US" altLang="zh-CN" baseline="0" dirty="0"/>
              <a:t> method to solve our recommendation problem. Note that the word “”Joint Learning” means that, in our framework, the </a:t>
            </a:r>
            <a:r>
              <a:rPr lang="en-US" altLang="zh-CN" baseline="0" dirty="0" err="1"/>
              <a:t>cf</a:t>
            </a:r>
            <a:r>
              <a:rPr lang="en-US" altLang="zh-CN" baseline="0" dirty="0"/>
              <a:t> part and three knowledge embedding part are learned at the same time, so the embedding vectors are dynamically changed.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12</a:t>
            </a:fld>
            <a:endParaRPr lang="en-US"/>
          </a:p>
        </p:txBody>
      </p:sp>
    </p:spTree>
    <p:extLst>
      <p:ext uri="{BB962C8B-B14F-4D97-AF65-F5344CB8AC3E}">
        <p14:creationId xmlns:p14="http://schemas.microsoft.com/office/powerpoint/2010/main" val="3729227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use two datasets to evaluate our methods.</a:t>
            </a:r>
            <a:r>
              <a:rPr lang="en-US" altLang="zh-CN" baseline="0" dirty="0"/>
              <a:t> The first is the public </a:t>
            </a:r>
            <a:r>
              <a:rPr lang="en-US" altLang="zh-CN" baseline="0" dirty="0" err="1"/>
              <a:t>movieLens</a:t>
            </a:r>
            <a:r>
              <a:rPr lang="en-US" altLang="zh-CN" baseline="0" dirty="0"/>
              <a:t> data, we only keep movies with rating 5 and users with more than 2 movies. Another data is the query / click logs we collect from Microsoft’ search engine Bing, we apply entity linking to find out book entity  from these logs and then build user-book interaction data. For entity linking results, we randomly select 200 entities, find the precision is more than 90%, which is high enough for later steps. </a:t>
            </a:r>
            <a:r>
              <a:rPr lang="en-US" altLang="zh-CN" baseline="0" dirty="0" err="1"/>
              <a:t>Simiarly</a:t>
            </a:r>
            <a:r>
              <a:rPr lang="en-US" altLang="zh-CN" baseline="0" dirty="0"/>
              <a:t>, we also keep users with at least 5 books.</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13</a:t>
            </a:fld>
            <a:endParaRPr lang="en-US"/>
          </a:p>
        </p:txBody>
      </p:sp>
    </p:spTree>
    <p:extLst>
      <p:ext uri="{BB962C8B-B14F-4D97-AF65-F5344CB8AC3E}">
        <p14:creationId xmlns:p14="http://schemas.microsoft.com/office/powerpoint/2010/main" val="4198578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both two datasets, we use Microsoft’s Satori knowledge base. For </a:t>
            </a:r>
            <a:r>
              <a:rPr lang="en-US" dirty="0" err="1"/>
              <a:t>movielens</a:t>
            </a:r>
            <a:r>
              <a:rPr lang="en-US" baseline="0" dirty="0"/>
              <a:t> data, since movies have not been mapped to entities in Satori, we first apply a two-staged movie-entity match method for mapping. To evaluate the mapping method, we randomly select 200 pairs and find 92% percent is rightly matched and only 134 movies are not matched to any entities. To build the structural knowledge, we use 1-step subgraph from movies, including category, director, actors…</a:t>
            </a:r>
          </a:p>
          <a:p>
            <a:endParaRPr lang="en-US" baseline="0" dirty="0"/>
          </a:p>
          <a:p>
            <a:r>
              <a:rPr lang="en-US" baseline="0" dirty="0"/>
              <a:t>For dataset </a:t>
            </a:r>
            <a:r>
              <a:rPr lang="en-US" baseline="0" dirty="0" err="1"/>
              <a:t>IntentBooks</a:t>
            </a:r>
            <a:r>
              <a:rPr lang="en-US" baseline="0" dirty="0"/>
              <a:t>, book are already entities in Satori, we also use 1-step subgraph to build the structural knowledge, including category, author, publish date. This is the description of our datasets, for example.</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14</a:t>
            </a:fld>
            <a:endParaRPr lang="en-US"/>
          </a:p>
        </p:txBody>
      </p:sp>
    </p:spTree>
    <p:extLst>
      <p:ext uri="{BB962C8B-B14F-4D97-AF65-F5344CB8AC3E}">
        <p14:creationId xmlns:p14="http://schemas.microsoft.com/office/powerpoint/2010/main" val="3840951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study the performance of each embedding</a:t>
            </a:r>
            <a:r>
              <a:rPr lang="en-US" baseline="0" dirty="0"/>
              <a:t> component. </a:t>
            </a:r>
            <a:endParaRPr lang="en-US" dirty="0"/>
          </a:p>
          <a:p>
            <a:r>
              <a:rPr lang="en-US" dirty="0"/>
              <a:t>The basic </a:t>
            </a:r>
            <a:r>
              <a:rPr lang="en-US" dirty="0" err="1"/>
              <a:t>cf</a:t>
            </a:r>
            <a:r>
              <a:rPr lang="en-US" dirty="0"/>
              <a:t> method performs the worst since</a:t>
            </a:r>
            <a:r>
              <a:rPr lang="en-US" baseline="0" dirty="0"/>
              <a:t> it totally ignores the structural knowledge. Compared with other approaches, our method is better, which demonstrate the embedding of the heterogeneous graph is effective.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15</a:t>
            </a:fld>
            <a:endParaRPr lang="en-US"/>
          </a:p>
        </p:txBody>
      </p:sp>
    </p:spTree>
    <p:extLst>
      <p:ext uri="{BB962C8B-B14F-4D97-AF65-F5344CB8AC3E}">
        <p14:creationId xmlns:p14="http://schemas.microsoft.com/office/powerpoint/2010/main" val="942477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a:t>
            </a:r>
            <a:r>
              <a:rPr lang="en-US" baseline="0" dirty="0"/>
              <a:t> compare some basslines on how to use textual knowledge, such as </a:t>
            </a:r>
            <a:r>
              <a:rPr lang="en-US" baseline="0" dirty="0" err="1"/>
              <a:t>cmf</a:t>
            </a:r>
            <a:r>
              <a:rPr lang="en-US" baseline="0" dirty="0"/>
              <a:t>, which factorize user-item matrix and item-word matrix at the same time. </a:t>
            </a:r>
            <a:r>
              <a:rPr lang="en-US" baseline="0" dirty="0" err="1"/>
              <a:t>Libfm</a:t>
            </a:r>
            <a:r>
              <a:rPr lang="en-US" baseline="0" dirty="0"/>
              <a:t> use bag of </a:t>
            </a:r>
            <a:r>
              <a:rPr lang="en-US" baseline="0" dirty="0" err="1"/>
              <a:t>wors</a:t>
            </a:r>
            <a:r>
              <a:rPr lang="en-US" baseline="0" dirty="0"/>
              <a:t> as raw features, and </a:t>
            </a:r>
            <a:r>
              <a:rPr lang="en-US" baseline="0" dirty="0" err="1"/>
              <a:t>ctr</a:t>
            </a:r>
            <a:r>
              <a:rPr lang="en-US" baseline="0" dirty="0"/>
              <a:t> combines </a:t>
            </a:r>
            <a:r>
              <a:rPr lang="en-US" baseline="0" dirty="0" err="1"/>
              <a:t>topc</a:t>
            </a:r>
            <a:r>
              <a:rPr lang="en-US" baseline="0" dirty="0"/>
              <a:t> modeling with collaborative filtering. The results show that at most of the time, using deep learning method to embed texts can give the best performance.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16</a:t>
            </a:fld>
            <a:endParaRPr lang="en-US"/>
          </a:p>
        </p:txBody>
      </p:sp>
    </p:spTree>
    <p:extLst>
      <p:ext uri="{BB962C8B-B14F-4D97-AF65-F5344CB8AC3E}">
        <p14:creationId xmlns:p14="http://schemas.microsoft.com/office/powerpoint/2010/main" val="310824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for</a:t>
            </a:r>
            <a:r>
              <a:rPr lang="en-US" baseline="0" dirty="0"/>
              <a:t> visual knowledge is similar, the convolutional network embedding is better than others.</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17</a:t>
            </a:fld>
            <a:endParaRPr lang="en-US"/>
          </a:p>
        </p:txBody>
      </p:sp>
    </p:spTree>
    <p:extLst>
      <p:ext uri="{BB962C8B-B14F-4D97-AF65-F5344CB8AC3E}">
        <p14:creationId xmlns:p14="http://schemas.microsoft.com/office/powerpoint/2010/main" val="233253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a:t>
            </a:r>
            <a:r>
              <a:rPr lang="en-US" baseline="0" dirty="0"/>
              <a:t> of the whole framework. </a:t>
            </a:r>
            <a:r>
              <a:rPr lang="en-US" sz="1200" b="0" i="0" u="none" strike="noStrike" kern="1200" baseline="0" dirty="0">
                <a:solidFill>
                  <a:schemeClr val="tx1"/>
                </a:solidFill>
                <a:latin typeface="+mn-lt"/>
                <a:ea typeface="+mn-ea"/>
                <a:cs typeface="+mn-cs"/>
              </a:rPr>
              <a:t>Additional usage of each kind of knowledge can improve performance,</a:t>
            </a:r>
          </a:p>
          <a:p>
            <a:r>
              <a:rPr lang="en-US" sz="1200" b="0" i="0" u="none" strike="noStrike" kern="1200" baseline="0" dirty="0">
                <a:solidFill>
                  <a:schemeClr val="tx1"/>
                </a:solidFill>
                <a:latin typeface="+mn-lt"/>
                <a:ea typeface="+mn-ea"/>
                <a:cs typeface="+mn-cs"/>
              </a:rPr>
              <a:t>which demonstrate the insight of our framework combining different kinds of knowledge together. In addition, the embedding components can capture the knowledge base’s semantic representations more effectively</a:t>
            </a:r>
          </a:p>
          <a:p>
            <a:r>
              <a:rPr lang="en-US" sz="1200" b="0" i="0" u="none" strike="noStrike" kern="1200" baseline="0" dirty="0">
                <a:solidFill>
                  <a:schemeClr val="tx1"/>
                </a:solidFill>
                <a:latin typeface="+mn-lt"/>
                <a:ea typeface="+mn-ea"/>
                <a:cs typeface="+mn-cs"/>
              </a:rPr>
              <a:t>and thus improve the recommendation performance</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18</a:t>
            </a:fld>
            <a:endParaRPr lang="en-US"/>
          </a:p>
        </p:txBody>
      </p:sp>
    </p:spTree>
    <p:extLst>
      <p:ext uri="{BB962C8B-B14F-4D97-AF65-F5344CB8AC3E}">
        <p14:creationId xmlns:p14="http://schemas.microsoft.com/office/powerpoint/2010/main" val="2398462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0B94DC-38F2-4619-AFCC-7D3D831A615A}" type="slidenum">
              <a:rPr lang="en-US" smtClean="0"/>
              <a:t>19</a:t>
            </a:fld>
            <a:endParaRPr lang="en-US"/>
          </a:p>
        </p:txBody>
      </p:sp>
    </p:spTree>
    <p:extLst>
      <p:ext uri="{BB962C8B-B14F-4D97-AF65-F5344CB8AC3E}">
        <p14:creationId xmlns:p14="http://schemas.microsoft.com/office/powerpoint/2010/main" val="3661405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the beginning, let’s review the basic two types of recommendation. The first is Collaborative Filtering, the core of this method is tell me what’s popular among my peers. The second one is content based, it applies user profile or item features to learn a supervised model, the core idea is “show me more of the same what I’ve liked”. Actually, there are limitations for both two methods, for </a:t>
            </a:r>
            <a:r>
              <a:rPr lang="en-US" sz="1200" b="0" i="0" u="none" strike="noStrike" kern="1200" baseline="0" dirty="0" err="1">
                <a:solidFill>
                  <a:schemeClr val="tx1"/>
                </a:solidFill>
                <a:latin typeface="+mn-lt"/>
                <a:ea typeface="+mn-ea"/>
                <a:cs typeface="+mn-cs"/>
              </a:rPr>
              <a:t>cf</a:t>
            </a:r>
            <a:r>
              <a:rPr lang="en-US" sz="1200" b="0" i="0" u="none" strike="noStrike" kern="1200" baseline="0" dirty="0">
                <a:solidFill>
                  <a:schemeClr val="tx1"/>
                </a:solidFill>
                <a:latin typeface="+mn-lt"/>
                <a:ea typeface="+mn-ea"/>
                <a:cs typeface="+mn-cs"/>
              </a:rPr>
              <a:t>, it only focus on user-item interaction data and ignores other information, so it has cold start problem for new users or new items. For content based methods, the recommendation is quite similar to previous ones and thus lack of diversity. </a:t>
            </a:r>
          </a:p>
        </p:txBody>
      </p:sp>
      <p:sp>
        <p:nvSpPr>
          <p:cNvPr id="4" name="Slide Number Placeholder 3"/>
          <p:cNvSpPr>
            <a:spLocks noGrp="1"/>
          </p:cNvSpPr>
          <p:nvPr>
            <p:ph type="sldNum" sz="quarter" idx="10"/>
          </p:nvPr>
        </p:nvSpPr>
        <p:spPr/>
        <p:txBody>
          <a:bodyPr/>
          <a:lstStyle/>
          <a:p>
            <a:fld id="{F387CDBF-C642-490F-9F78-17FE7F10837A}" type="slidenum">
              <a:rPr lang="en-US" smtClean="0"/>
              <a:t>2</a:t>
            </a:fld>
            <a:endParaRPr lang="en-US"/>
          </a:p>
        </p:txBody>
      </p:sp>
    </p:spTree>
    <p:extLst>
      <p:ext uri="{BB962C8B-B14F-4D97-AF65-F5344CB8AC3E}">
        <p14:creationId xmlns:p14="http://schemas.microsoft.com/office/powerpoint/2010/main" val="1465949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the beginning, let’s review the basic two types of recommendation. The first is Collaborative Filtering, the core of this method is tell me what’s popular among my peers. The second one is content based, it applies user profile or item features to learn a supervised model, the core idea is “show me more of the same what I’ve liked”. Actually, there are limitations for both two methods, for </a:t>
            </a:r>
            <a:r>
              <a:rPr lang="en-US" sz="1200" b="0" i="0" u="none" strike="noStrike" kern="1200" baseline="0" dirty="0" err="1">
                <a:solidFill>
                  <a:schemeClr val="tx1"/>
                </a:solidFill>
                <a:latin typeface="+mn-lt"/>
                <a:ea typeface="+mn-ea"/>
                <a:cs typeface="+mn-cs"/>
              </a:rPr>
              <a:t>cf</a:t>
            </a:r>
            <a:r>
              <a:rPr lang="en-US" sz="1200" b="0" i="0" u="none" strike="noStrike" kern="1200" baseline="0" dirty="0">
                <a:solidFill>
                  <a:schemeClr val="tx1"/>
                </a:solidFill>
                <a:latin typeface="+mn-lt"/>
                <a:ea typeface="+mn-ea"/>
                <a:cs typeface="+mn-cs"/>
              </a:rPr>
              <a:t>, it only focus on user-item interaction data and ignores other information, so it has cold start problem for new users or new items. For content based methods, the recommendation is quite similar to previous ones and thus lack of diversity. </a:t>
            </a:r>
          </a:p>
        </p:txBody>
      </p:sp>
      <p:sp>
        <p:nvSpPr>
          <p:cNvPr id="4" name="Slide Number Placeholder 3"/>
          <p:cNvSpPr>
            <a:spLocks noGrp="1"/>
          </p:cNvSpPr>
          <p:nvPr>
            <p:ph type="sldNum" sz="quarter" idx="10"/>
          </p:nvPr>
        </p:nvSpPr>
        <p:spPr/>
        <p:txBody>
          <a:bodyPr/>
          <a:lstStyle/>
          <a:p>
            <a:fld id="{F387CDBF-C642-490F-9F78-17FE7F10837A}" type="slidenum">
              <a:rPr lang="en-US" smtClean="0"/>
              <a:t>20</a:t>
            </a:fld>
            <a:endParaRPr lang="en-US"/>
          </a:p>
        </p:txBody>
      </p:sp>
    </p:spTree>
    <p:extLst>
      <p:ext uri="{BB962C8B-B14F-4D97-AF65-F5344CB8AC3E}">
        <p14:creationId xmlns:p14="http://schemas.microsoft.com/office/powerpoint/2010/main" val="1719590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Given </a:t>
            </a:r>
            <a:r>
              <a:rPr lang="en-US" sz="1200" b="0" i="0" u="none" strike="noStrike" kern="1200" baseline="0" dirty="0" err="1">
                <a:solidFill>
                  <a:schemeClr val="tx1"/>
                </a:solidFill>
                <a:latin typeface="+mn-lt"/>
                <a:ea typeface="+mn-ea"/>
                <a:cs typeface="+mn-cs"/>
              </a:rPr>
              <a:t>cf</a:t>
            </a:r>
            <a:r>
              <a:rPr lang="en-US" sz="1200" b="0" i="0" u="none" strike="noStrike" kern="1200" baseline="0" dirty="0">
                <a:solidFill>
                  <a:schemeClr val="tx1"/>
                </a:solidFill>
                <a:latin typeface="+mn-lt"/>
                <a:ea typeface="+mn-ea"/>
                <a:cs typeface="+mn-cs"/>
              </a:rPr>
              <a:t> and content-base have its own strength and weakness,  hybrid systems are proposed to take advantage of both sides. For example, Collaborative topic regression combines </a:t>
            </a:r>
            <a:r>
              <a:rPr lang="en-US" sz="1200" b="0" i="0" u="none" strike="noStrike" kern="1200" baseline="0" dirty="0" err="1">
                <a:solidFill>
                  <a:schemeClr val="tx1"/>
                </a:solidFill>
                <a:latin typeface="+mn-lt"/>
                <a:ea typeface="+mn-ea"/>
                <a:cs typeface="+mn-cs"/>
              </a:rPr>
              <a:t>cf</a:t>
            </a:r>
            <a:r>
              <a:rPr lang="en-US" sz="1200" b="0" i="0" u="none" strike="noStrike" kern="1200" baseline="0" dirty="0">
                <a:solidFill>
                  <a:schemeClr val="tx1"/>
                </a:solidFill>
                <a:latin typeface="+mn-lt"/>
                <a:ea typeface="+mn-ea"/>
                <a:cs typeface="+mn-cs"/>
              </a:rPr>
              <a:t> and topic model.  Collaborative deep learning step further to use deep learning to represent documents and combine with cf. </a:t>
            </a:r>
            <a:r>
              <a:rPr lang="en-US" sz="1200" b="0" i="0" u="none" strike="noStrike" kern="1200" baseline="0" dirty="0" err="1">
                <a:solidFill>
                  <a:schemeClr val="tx1"/>
                </a:solidFill>
                <a:latin typeface="+mn-lt"/>
                <a:ea typeface="+mn-ea"/>
                <a:cs typeface="+mn-cs"/>
              </a:rPr>
              <a:t>LibFM</a:t>
            </a:r>
            <a:r>
              <a:rPr lang="en-US" sz="1200" b="0" i="0" u="none" strike="noStrike" kern="1200" baseline="0" dirty="0">
                <a:solidFill>
                  <a:schemeClr val="tx1"/>
                </a:solidFill>
                <a:latin typeface="+mn-lt"/>
                <a:ea typeface="+mn-ea"/>
                <a:cs typeface="+mn-cs"/>
              </a:rPr>
              <a:t> is a popular tool by </a:t>
            </a:r>
            <a:r>
              <a:rPr lang="en-US" sz="1200" b="0" i="0" kern="1200" dirty="0">
                <a:solidFill>
                  <a:schemeClr val="tx1"/>
                </a:solidFill>
                <a:effectLst/>
                <a:latin typeface="+mn-lt"/>
                <a:ea typeface="+mn-ea"/>
                <a:cs typeface="+mn-cs"/>
              </a:rPr>
              <a:t>Steffen </a:t>
            </a:r>
            <a:r>
              <a:rPr lang="en-US" sz="1200" b="0" i="0" kern="1200" dirty="0" err="1">
                <a:solidFill>
                  <a:schemeClr val="tx1"/>
                </a:solidFill>
                <a:effectLst/>
                <a:latin typeface="+mn-lt"/>
                <a:ea typeface="+mn-ea"/>
                <a:cs typeface="+mn-cs"/>
              </a:rPr>
              <a:t>Rendle</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it allows to feed factorization models with raw features.  Meta-Path based matrix factorization, define several meta-path, each model a type of preference between users and items and conduct </a:t>
            </a:r>
            <a:r>
              <a:rPr lang="en-US" sz="1200" b="0" i="0" kern="1200" baseline="0" dirty="0" err="1">
                <a:solidFill>
                  <a:schemeClr val="tx1"/>
                </a:solidFill>
                <a:effectLst/>
                <a:latin typeface="+mn-lt"/>
                <a:ea typeface="+mn-ea"/>
                <a:cs typeface="+mn-cs"/>
              </a:rPr>
              <a:t>cf</a:t>
            </a:r>
            <a:r>
              <a:rPr lang="en-US" sz="1200" b="0" i="0" kern="1200" baseline="0" dirty="0">
                <a:solidFill>
                  <a:schemeClr val="tx1"/>
                </a:solidFill>
                <a:effectLst/>
                <a:latin typeface="+mn-lt"/>
                <a:ea typeface="+mn-ea"/>
                <a:cs typeface="+mn-cs"/>
              </a:rPr>
              <a:t>, the final results is the combination of different results. In a word, these methods are good to solve the sparsity and cold-start problem in </a:t>
            </a:r>
            <a:r>
              <a:rPr lang="en-US" sz="1200" b="0" i="0" kern="1200" baseline="0" dirty="0" err="1">
                <a:solidFill>
                  <a:schemeClr val="tx1"/>
                </a:solidFill>
                <a:effectLst/>
                <a:latin typeface="+mn-lt"/>
                <a:ea typeface="+mn-ea"/>
                <a:cs typeface="+mn-cs"/>
              </a:rPr>
              <a:t>cf</a:t>
            </a:r>
            <a:r>
              <a:rPr lang="en-US" sz="1200" b="0" i="0" kern="1200" baseline="0" dirty="0">
                <a:solidFill>
                  <a:schemeClr val="tx1"/>
                </a:solidFill>
                <a:effectLst/>
                <a:latin typeface="+mn-lt"/>
                <a:ea typeface="+mn-ea"/>
                <a:cs typeface="+mn-cs"/>
              </a:rPr>
              <a:t>, but the item content they use are only raw features or focus on single domain.</a:t>
            </a: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Given </a:t>
            </a:r>
            <a:r>
              <a:rPr lang="en-US" sz="1200" b="0" i="0" u="none" strike="noStrike" kern="1200" baseline="0" dirty="0" err="1">
                <a:solidFill>
                  <a:schemeClr val="tx1"/>
                </a:solidFill>
                <a:latin typeface="+mn-lt"/>
                <a:ea typeface="+mn-ea"/>
                <a:cs typeface="+mn-cs"/>
              </a:rPr>
              <a:t>cf</a:t>
            </a:r>
            <a:r>
              <a:rPr lang="en-US" sz="1200" b="0" i="0" u="none" strike="noStrike" kern="1200" baseline="0" dirty="0">
                <a:solidFill>
                  <a:schemeClr val="tx1"/>
                </a:solidFill>
                <a:latin typeface="+mn-lt"/>
                <a:ea typeface="+mn-ea"/>
                <a:cs typeface="+mn-cs"/>
              </a:rPr>
              <a:t> and content-base have its own strength and weakness,  hybrid systems are proposed to take advantage of both sides. For example, Collaborative topic regression (Chong </a:t>
            </a:r>
            <a:r>
              <a:rPr lang="en-US" altLang="zh-CN" sz="1200" b="0" i="0" u="none" strike="noStrike" kern="1200" baseline="0" dirty="0">
                <a:solidFill>
                  <a:schemeClr val="tx1"/>
                </a:solidFill>
                <a:latin typeface="+mn-lt"/>
                <a:ea typeface="+mn-ea"/>
                <a:cs typeface="+mn-cs"/>
              </a:rPr>
              <a:t>Wang, Princeton university</a:t>
            </a:r>
            <a:r>
              <a:rPr lang="en-US" sz="1200" b="0" i="0" u="none" strike="noStrike" kern="1200" baseline="0" dirty="0">
                <a:solidFill>
                  <a:schemeClr val="tx1"/>
                </a:solidFill>
                <a:latin typeface="+mn-lt"/>
                <a:ea typeface="+mn-ea"/>
                <a:cs typeface="+mn-cs"/>
              </a:rPr>
              <a:t>), combines </a:t>
            </a:r>
            <a:r>
              <a:rPr lang="en-US" sz="1200" b="0" i="0" u="none" strike="noStrike" kern="1200" baseline="0" dirty="0" err="1">
                <a:solidFill>
                  <a:schemeClr val="tx1"/>
                </a:solidFill>
                <a:latin typeface="+mn-lt"/>
                <a:ea typeface="+mn-ea"/>
                <a:cs typeface="+mn-cs"/>
              </a:rPr>
              <a:t>cf</a:t>
            </a:r>
            <a:r>
              <a:rPr lang="en-US" sz="1200" b="0" i="0" u="none" strike="noStrike" kern="1200" baseline="0" dirty="0">
                <a:solidFill>
                  <a:schemeClr val="tx1"/>
                </a:solidFill>
                <a:latin typeface="+mn-lt"/>
                <a:ea typeface="+mn-ea"/>
                <a:cs typeface="+mn-cs"/>
              </a:rPr>
              <a:t> and topic model.  Collaborative deep learning (Hao Wang, </a:t>
            </a:r>
            <a:r>
              <a:rPr lang="en-US" dirty="0"/>
              <a:t>Hong Kong University of Science and Technology</a:t>
            </a:r>
            <a:r>
              <a:rPr lang="en-US" sz="1200" b="0" i="0" u="none" strike="noStrike" kern="1200" baseline="0" dirty="0">
                <a:solidFill>
                  <a:schemeClr val="tx1"/>
                </a:solidFill>
                <a:latin typeface="+mn-lt"/>
                <a:ea typeface="+mn-ea"/>
                <a:cs typeface="+mn-cs"/>
              </a:rPr>
              <a:t>) step further to use deep learning to represent documents and combine with cf. </a:t>
            </a:r>
            <a:r>
              <a:rPr lang="en-US" sz="1200" b="0" i="0" u="none" strike="noStrike" kern="1200" baseline="0" dirty="0" err="1">
                <a:solidFill>
                  <a:schemeClr val="tx1"/>
                </a:solidFill>
                <a:latin typeface="+mn-lt"/>
                <a:ea typeface="+mn-ea"/>
                <a:cs typeface="+mn-cs"/>
              </a:rPr>
              <a:t>LibFM</a:t>
            </a:r>
            <a:r>
              <a:rPr lang="en-US" sz="1200" b="0" i="0" u="none" strike="noStrike" kern="1200" baseline="0" dirty="0">
                <a:solidFill>
                  <a:schemeClr val="tx1"/>
                </a:solidFill>
                <a:latin typeface="+mn-lt"/>
                <a:ea typeface="+mn-ea"/>
                <a:cs typeface="+mn-cs"/>
              </a:rPr>
              <a:t> is a popular tool by </a:t>
            </a:r>
            <a:r>
              <a:rPr lang="en-US" sz="1200" b="0" i="0" kern="1200" dirty="0">
                <a:solidFill>
                  <a:schemeClr val="tx1"/>
                </a:solidFill>
                <a:effectLst/>
                <a:latin typeface="+mn-lt"/>
                <a:ea typeface="+mn-ea"/>
                <a:cs typeface="+mn-cs"/>
              </a:rPr>
              <a:t>Steffen </a:t>
            </a:r>
            <a:r>
              <a:rPr lang="en-US" sz="1200" b="0" i="0" kern="1200" dirty="0" err="1">
                <a:solidFill>
                  <a:schemeClr val="tx1"/>
                </a:solidFill>
                <a:effectLst/>
                <a:latin typeface="+mn-lt"/>
                <a:ea typeface="+mn-ea"/>
                <a:cs typeface="+mn-cs"/>
              </a:rPr>
              <a:t>Rendle</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it allows to feed factorization models with raw features.  Meta-Path based matrix factorization (Jiawei Han group, </a:t>
            </a:r>
            <a:r>
              <a:rPr lang="en-US" dirty="0"/>
              <a:t>University of Illinois at Urbana-Champaign</a:t>
            </a:r>
            <a:r>
              <a:rPr lang="en-US" sz="1200" b="0" i="0" kern="1200" baseline="0" dirty="0">
                <a:solidFill>
                  <a:schemeClr val="tx1"/>
                </a:solidFill>
                <a:effectLst/>
                <a:latin typeface="+mn-lt"/>
                <a:ea typeface="+mn-ea"/>
                <a:cs typeface="+mn-cs"/>
              </a:rPr>
              <a:t>), define several meta-path, each model a type of preference between users and items and conduct </a:t>
            </a:r>
            <a:r>
              <a:rPr lang="en-US" sz="1200" b="0" i="0" kern="1200" baseline="0" dirty="0" err="1">
                <a:solidFill>
                  <a:schemeClr val="tx1"/>
                </a:solidFill>
                <a:effectLst/>
                <a:latin typeface="+mn-lt"/>
                <a:ea typeface="+mn-ea"/>
                <a:cs typeface="+mn-cs"/>
              </a:rPr>
              <a:t>cf</a:t>
            </a:r>
            <a:r>
              <a:rPr lang="en-US" sz="1200" b="0" i="0" kern="1200" baseline="0" dirty="0">
                <a:solidFill>
                  <a:schemeClr val="tx1"/>
                </a:solidFill>
                <a:effectLst/>
                <a:latin typeface="+mn-lt"/>
                <a:ea typeface="+mn-ea"/>
                <a:cs typeface="+mn-cs"/>
              </a:rPr>
              <a:t>, the final results is the combination of different results. In a word, these methods are good to solve the sparsity and cold-start problem in </a:t>
            </a:r>
            <a:r>
              <a:rPr lang="en-US" sz="1200" b="0" i="0" kern="1200" baseline="0" dirty="0" err="1">
                <a:solidFill>
                  <a:schemeClr val="tx1"/>
                </a:solidFill>
                <a:effectLst/>
                <a:latin typeface="+mn-lt"/>
                <a:ea typeface="+mn-ea"/>
                <a:cs typeface="+mn-cs"/>
              </a:rPr>
              <a:t>cf</a:t>
            </a:r>
            <a:r>
              <a:rPr lang="en-US" sz="1200" b="0" i="0" kern="1200" baseline="0" dirty="0">
                <a:solidFill>
                  <a:schemeClr val="tx1"/>
                </a:solidFill>
                <a:effectLst/>
                <a:latin typeface="+mn-lt"/>
                <a:ea typeface="+mn-ea"/>
                <a:cs typeface="+mn-cs"/>
              </a:rPr>
              <a:t>, but the item content they use are only raw features or focus on single domain.</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387CDBF-C642-490F-9F78-17FE7F10837A}" type="slidenum">
              <a:rPr lang="en-US" smtClean="0"/>
              <a:t>21</a:t>
            </a:fld>
            <a:endParaRPr lang="en-US"/>
          </a:p>
        </p:txBody>
      </p:sp>
    </p:spTree>
    <p:extLst>
      <p:ext uri="{BB962C8B-B14F-4D97-AF65-F5344CB8AC3E}">
        <p14:creationId xmlns:p14="http://schemas.microsoft.com/office/powerpoint/2010/main" val="4017790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e</a:t>
            </a:r>
            <a:r>
              <a:rPr lang="en-US" dirty="0"/>
              <a:t>xcept for texts or raw features, actually, we want a more semantic representation of items. In recent years, there</a:t>
            </a:r>
            <a:r>
              <a:rPr lang="en-US" baseline="0" dirty="0"/>
              <a:t> are tremendous knowledge on the web, and thus knowledge base are built to represent these heterogeneous knowledge. Take Microsoft’s </a:t>
            </a:r>
            <a:r>
              <a:rPr lang="en-US" altLang="zh-CN" baseline="0" dirty="0"/>
              <a:t>satori for example, it contains rich structured and unstructured information, each entity cover rich image, textual description and other attributes. The knowledge in satori also covers dozens of domains such as sports, entertainment, restaurants and so on.</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22</a:t>
            </a:fld>
            <a:endParaRPr lang="en-US"/>
          </a:p>
        </p:txBody>
      </p:sp>
    </p:spTree>
    <p:extLst>
      <p:ext uri="{BB962C8B-B14F-4D97-AF65-F5344CB8AC3E}">
        <p14:creationId xmlns:p14="http://schemas.microsoft.com/office/powerpoint/2010/main" val="719230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Actually, the heterogeneous connected information can help to solve</a:t>
            </a:r>
            <a:r>
              <a:rPr lang="en-US" sz="1200" b="0" i="0" u="none" strike="noStrike" kern="1200" baseline="0" dirty="0">
                <a:solidFill>
                  <a:schemeClr val="tx1"/>
                </a:solidFill>
                <a:latin typeface="+mn-lt"/>
                <a:ea typeface="+mn-ea"/>
                <a:cs typeface="+mn-cs"/>
              </a:rPr>
              <a:t> problems which are difficult by the data from a single domain, such as </a:t>
            </a:r>
            <a:r>
              <a:rPr lang="en-US" sz="1200" b="0" i="0" u="none" strike="noStrike" kern="1200" baseline="0" dirty="0" err="1">
                <a:solidFill>
                  <a:schemeClr val="tx1"/>
                </a:solidFill>
                <a:latin typeface="+mn-lt"/>
                <a:ea typeface="+mn-ea"/>
                <a:cs typeface="+mn-cs"/>
              </a:rPr>
              <a:t>bing’s</a:t>
            </a:r>
            <a:r>
              <a:rPr lang="en-US" sz="1200" b="0" i="0" u="none" strike="noStrike" kern="1200" baseline="0" dirty="0">
                <a:solidFill>
                  <a:schemeClr val="tx1"/>
                </a:solidFill>
                <a:latin typeface="+mn-lt"/>
                <a:ea typeface="+mn-ea"/>
                <a:cs typeface="+mn-cs"/>
              </a:rPr>
              <a:t> entity pane experience and Cortana experience. Thus, in our work, we must answer the question, can we leverage the rich information of knowledge base to improve a hybrid recommender system.</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23</a:t>
            </a:fld>
            <a:endParaRPr lang="en-US"/>
          </a:p>
        </p:txBody>
      </p:sp>
    </p:spTree>
    <p:extLst>
      <p:ext uri="{BB962C8B-B14F-4D97-AF65-F5344CB8AC3E}">
        <p14:creationId xmlns:p14="http://schemas.microsoft.com/office/powerpoint/2010/main" val="416457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a:t>
            </a:r>
            <a:r>
              <a:rPr lang="en-US" altLang="zh-CN" baseline="0" dirty="0"/>
              <a:t> let’s see our data . We focus on user implicit feedback data, where the value is one if user and item has interaction before, otherwise the value will be zero. In knowledge base, we define three types of information to describe an item. First we can connect items to other attributes to build a graph, we call this structural knowledge. There is usually some texts and images describing an item ,we call these textual knowledge and visual knowledge, respectively. For example, for book, textual knowledge is usually an introduction and visual knowledge is the front cover page; for movie, textual knowledge is usually the plot description and visual knowledge is the poster image.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24</a:t>
            </a:fld>
            <a:endParaRPr lang="en-US"/>
          </a:p>
        </p:txBody>
      </p:sp>
    </p:spTree>
    <p:extLst>
      <p:ext uri="{BB962C8B-B14F-4D97-AF65-F5344CB8AC3E}">
        <p14:creationId xmlns:p14="http://schemas.microsoft.com/office/powerpoint/2010/main" val="3534276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fully exploit knowledge base for recommendation, our framework is as follows: first given user implicit feedback on items, we find the</a:t>
            </a:r>
            <a:r>
              <a:rPr lang="en-US" baseline="0" dirty="0"/>
              <a:t> </a:t>
            </a:r>
            <a:r>
              <a:rPr lang="en-US" baseline="0" dirty="0" err="1"/>
              <a:t>items’s</a:t>
            </a:r>
            <a:r>
              <a:rPr lang="en-US" baseline="0" dirty="0"/>
              <a:t> structural, textual and visual knowledges</a:t>
            </a:r>
            <a:r>
              <a:rPr lang="en-US" dirty="0"/>
              <a:t> in our knowledge base. Then, there are three components to embed each type of knowledge. The final user preference for items is determined</a:t>
            </a:r>
            <a:r>
              <a:rPr lang="en-US" baseline="0" dirty="0"/>
              <a:t> by user representation and merged item representation.</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25</a:t>
            </a:fld>
            <a:endParaRPr lang="en-US"/>
          </a:p>
        </p:txBody>
      </p:sp>
    </p:spTree>
    <p:extLst>
      <p:ext uri="{BB962C8B-B14F-4D97-AF65-F5344CB8AC3E}">
        <p14:creationId xmlns:p14="http://schemas.microsoft.com/office/powerpoint/2010/main" val="3844110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structural knowledge,</a:t>
            </a:r>
            <a:r>
              <a:rPr lang="en-US" baseline="0" dirty="0"/>
              <a:t> the knowledge graph, is a heterogeneous undirected graph. The nodes are items and their attributes, the edges are different types of relationships. The graph is huge, heterogeneous and sparse, so how can we effectively get the item representation in this graph. </a:t>
            </a:r>
            <a:r>
              <a:rPr lang="en-US" altLang="zh-CN" baseline="0" dirty="0"/>
              <a:t>We refer to the network embedding approach, which is widely used for node and edge representation in a network.</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26</a:t>
            </a:fld>
            <a:endParaRPr lang="en-US"/>
          </a:p>
        </p:txBody>
      </p:sp>
    </p:spTree>
    <p:extLst>
      <p:ext uri="{BB962C8B-B14F-4D97-AF65-F5344CB8AC3E}">
        <p14:creationId xmlns:p14="http://schemas.microsoft.com/office/powerpoint/2010/main" val="2623946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know, there are different types of edges, so we apply </a:t>
            </a:r>
            <a:r>
              <a:rPr lang="en-US" baseline="0" dirty="0" err="1"/>
              <a:t>TransR</a:t>
            </a:r>
            <a:r>
              <a:rPr lang="en-US" baseline="0" dirty="0"/>
              <a:t>, the state-of-the-art network embedding approach, to model the structural knowledge. Given node and edge vector, there is another project matrix. Because the method assume that node and edge are in different semantic spaces, so project matrix will transfer node space to edge space. Therefore, the triple score can be defined by these vectors. To learn these embedding representations, we need some negative samples, and use pair-wise ranking objective function to solve this problem.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27</a:t>
            </a:fld>
            <a:endParaRPr lang="en-US"/>
          </a:p>
        </p:txBody>
      </p:sp>
    </p:spTree>
    <p:extLst>
      <p:ext uri="{BB962C8B-B14F-4D97-AF65-F5344CB8AC3E}">
        <p14:creationId xmlns:p14="http://schemas.microsoft.com/office/powerpoint/2010/main" val="2374718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textual</a:t>
            </a:r>
            <a:r>
              <a:rPr lang="en-US" baseline="0" dirty="0"/>
              <a:t> knowledge, recently, </a:t>
            </a:r>
            <a:r>
              <a:rPr lang="en-US" dirty="0"/>
              <a:t>Deep learning</a:t>
            </a:r>
            <a:r>
              <a:rPr lang="en-US" baseline="0" dirty="0"/>
              <a:t> has been proved to be effective in document understanding. So we apply stacked </a:t>
            </a:r>
            <a:r>
              <a:rPr lang="en-US" baseline="0" dirty="0" err="1"/>
              <a:t>denoising</a:t>
            </a:r>
            <a:r>
              <a:rPr lang="en-US" baseline="0" dirty="0"/>
              <a:t> auto-encoder, a kind of unsupervised deep learning method here. This is an example of the model structure for this method, to avoid overfitting, input is the textual knowledge with some </a:t>
            </a:r>
            <a:r>
              <a:rPr lang="en-US" baseline="0" dirty="0" err="1"/>
              <a:t>nosie</a:t>
            </a:r>
            <a:r>
              <a:rPr lang="en-US" baseline="0" dirty="0"/>
              <a:t>, the output is the original textual knowledge. Therefore, the middle layer is the semantic representation of this item’s textual knowledge.</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28</a:t>
            </a:fld>
            <a:endParaRPr lang="en-US"/>
          </a:p>
        </p:txBody>
      </p:sp>
    </p:spTree>
    <p:extLst>
      <p:ext uri="{BB962C8B-B14F-4D97-AF65-F5344CB8AC3E}">
        <p14:creationId xmlns:p14="http://schemas.microsoft.com/office/powerpoint/2010/main" val="2663205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visual knowledge, we apply similar unsupervised deep learning method.</a:t>
            </a:r>
            <a:r>
              <a:rPr lang="en-US" baseline="0" dirty="0"/>
              <a:t> Since convolutional layers are more effective for images, so in this component, we replace all full-connected layers with convolutional layers, except the middle layer. The result in the middle layer is then the </a:t>
            </a:r>
            <a:r>
              <a:rPr lang="en-US" altLang="zh-CN" baseline="0" dirty="0"/>
              <a:t>representation</a:t>
            </a:r>
            <a:r>
              <a:rPr lang="en-US" baseline="0" dirty="0"/>
              <a:t> for visual knowledge.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29</a:t>
            </a:fld>
            <a:endParaRPr lang="en-US"/>
          </a:p>
        </p:txBody>
      </p:sp>
    </p:spTree>
    <p:extLst>
      <p:ext uri="{BB962C8B-B14F-4D97-AF65-F5344CB8AC3E}">
        <p14:creationId xmlns:p14="http://schemas.microsoft.com/office/powerpoint/2010/main" val="1211994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Given </a:t>
            </a:r>
            <a:r>
              <a:rPr lang="en-US" sz="1200" b="0" i="0" u="none" strike="noStrike" kern="1200" baseline="0" dirty="0" err="1">
                <a:solidFill>
                  <a:schemeClr val="tx1"/>
                </a:solidFill>
                <a:latin typeface="+mn-lt"/>
                <a:ea typeface="+mn-ea"/>
                <a:cs typeface="+mn-cs"/>
              </a:rPr>
              <a:t>cf</a:t>
            </a:r>
            <a:r>
              <a:rPr lang="en-US" sz="1200" b="0" i="0" u="none" strike="noStrike" kern="1200" baseline="0" dirty="0">
                <a:solidFill>
                  <a:schemeClr val="tx1"/>
                </a:solidFill>
                <a:latin typeface="+mn-lt"/>
                <a:ea typeface="+mn-ea"/>
                <a:cs typeface="+mn-cs"/>
              </a:rPr>
              <a:t> and content-base have its own strength and weakness,  hybrid systems are proposed to take advantage of both sides. For example, Collaborative topic regression combines </a:t>
            </a:r>
            <a:r>
              <a:rPr lang="en-US" sz="1200" b="0" i="0" u="none" strike="noStrike" kern="1200" baseline="0" dirty="0" err="1">
                <a:solidFill>
                  <a:schemeClr val="tx1"/>
                </a:solidFill>
                <a:latin typeface="+mn-lt"/>
                <a:ea typeface="+mn-ea"/>
                <a:cs typeface="+mn-cs"/>
              </a:rPr>
              <a:t>cf</a:t>
            </a:r>
            <a:r>
              <a:rPr lang="en-US" sz="1200" b="0" i="0" u="none" strike="noStrike" kern="1200" baseline="0" dirty="0">
                <a:solidFill>
                  <a:schemeClr val="tx1"/>
                </a:solidFill>
                <a:latin typeface="+mn-lt"/>
                <a:ea typeface="+mn-ea"/>
                <a:cs typeface="+mn-cs"/>
              </a:rPr>
              <a:t> and topic model.  Collaborative deep learning step further to use deep learning to represent documents and combine with cf. </a:t>
            </a:r>
            <a:r>
              <a:rPr lang="en-US" sz="1200" b="0" i="0" u="none" strike="noStrike" kern="1200" baseline="0" dirty="0" err="1">
                <a:solidFill>
                  <a:schemeClr val="tx1"/>
                </a:solidFill>
                <a:latin typeface="+mn-lt"/>
                <a:ea typeface="+mn-ea"/>
                <a:cs typeface="+mn-cs"/>
              </a:rPr>
              <a:t>LibFM</a:t>
            </a:r>
            <a:r>
              <a:rPr lang="en-US" sz="1200" b="0" i="0" u="none" strike="noStrike" kern="1200" baseline="0" dirty="0">
                <a:solidFill>
                  <a:schemeClr val="tx1"/>
                </a:solidFill>
                <a:latin typeface="+mn-lt"/>
                <a:ea typeface="+mn-ea"/>
                <a:cs typeface="+mn-cs"/>
              </a:rPr>
              <a:t> is a popular tool by </a:t>
            </a:r>
            <a:r>
              <a:rPr lang="en-US" sz="1200" b="0" i="0" kern="1200" dirty="0">
                <a:solidFill>
                  <a:schemeClr val="tx1"/>
                </a:solidFill>
                <a:effectLst/>
                <a:latin typeface="+mn-lt"/>
                <a:ea typeface="+mn-ea"/>
                <a:cs typeface="+mn-cs"/>
              </a:rPr>
              <a:t>Steffen </a:t>
            </a:r>
            <a:r>
              <a:rPr lang="en-US" sz="1200" b="0" i="0" kern="1200" dirty="0" err="1">
                <a:solidFill>
                  <a:schemeClr val="tx1"/>
                </a:solidFill>
                <a:effectLst/>
                <a:latin typeface="+mn-lt"/>
                <a:ea typeface="+mn-ea"/>
                <a:cs typeface="+mn-cs"/>
              </a:rPr>
              <a:t>Rendle</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it allows to feed factorization models with raw features.  Meta-Path based matrix factorization, define several meta-path, each model a type of preference between users and items and conduct </a:t>
            </a:r>
            <a:r>
              <a:rPr lang="en-US" sz="1200" b="0" i="0" kern="1200" baseline="0" dirty="0" err="1">
                <a:solidFill>
                  <a:schemeClr val="tx1"/>
                </a:solidFill>
                <a:effectLst/>
                <a:latin typeface="+mn-lt"/>
                <a:ea typeface="+mn-ea"/>
                <a:cs typeface="+mn-cs"/>
              </a:rPr>
              <a:t>cf</a:t>
            </a:r>
            <a:r>
              <a:rPr lang="en-US" sz="1200" b="0" i="0" kern="1200" baseline="0" dirty="0">
                <a:solidFill>
                  <a:schemeClr val="tx1"/>
                </a:solidFill>
                <a:effectLst/>
                <a:latin typeface="+mn-lt"/>
                <a:ea typeface="+mn-ea"/>
                <a:cs typeface="+mn-cs"/>
              </a:rPr>
              <a:t>, the final results is the combination of different results. In a word, these methods are good to solve the sparsity and cold-start problem in </a:t>
            </a:r>
            <a:r>
              <a:rPr lang="en-US" sz="1200" b="0" i="0" kern="1200" baseline="0" dirty="0" err="1">
                <a:solidFill>
                  <a:schemeClr val="tx1"/>
                </a:solidFill>
                <a:effectLst/>
                <a:latin typeface="+mn-lt"/>
                <a:ea typeface="+mn-ea"/>
                <a:cs typeface="+mn-cs"/>
              </a:rPr>
              <a:t>cf</a:t>
            </a:r>
            <a:r>
              <a:rPr lang="en-US" sz="1200" b="0" i="0" kern="1200" baseline="0" dirty="0">
                <a:solidFill>
                  <a:schemeClr val="tx1"/>
                </a:solidFill>
                <a:effectLst/>
                <a:latin typeface="+mn-lt"/>
                <a:ea typeface="+mn-ea"/>
                <a:cs typeface="+mn-cs"/>
              </a:rPr>
              <a:t>, but the item content they use are only raw features or focus on single domain.</a:t>
            </a: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Given </a:t>
            </a:r>
            <a:r>
              <a:rPr lang="en-US" sz="1200" b="0" i="0" u="none" strike="noStrike" kern="1200" baseline="0" dirty="0" err="1">
                <a:solidFill>
                  <a:schemeClr val="tx1"/>
                </a:solidFill>
                <a:latin typeface="+mn-lt"/>
                <a:ea typeface="+mn-ea"/>
                <a:cs typeface="+mn-cs"/>
              </a:rPr>
              <a:t>cf</a:t>
            </a:r>
            <a:r>
              <a:rPr lang="en-US" sz="1200" b="0" i="0" u="none" strike="noStrike" kern="1200" baseline="0" dirty="0">
                <a:solidFill>
                  <a:schemeClr val="tx1"/>
                </a:solidFill>
                <a:latin typeface="+mn-lt"/>
                <a:ea typeface="+mn-ea"/>
                <a:cs typeface="+mn-cs"/>
              </a:rPr>
              <a:t> and content-base have its own strength and weakness,  hybrid systems are proposed to take advantage of both sides. For example, Collaborative topic regression (Chong </a:t>
            </a:r>
            <a:r>
              <a:rPr lang="en-US" altLang="zh-CN" sz="1200" b="0" i="0" u="none" strike="noStrike" kern="1200" baseline="0" dirty="0">
                <a:solidFill>
                  <a:schemeClr val="tx1"/>
                </a:solidFill>
                <a:latin typeface="+mn-lt"/>
                <a:ea typeface="+mn-ea"/>
                <a:cs typeface="+mn-cs"/>
              </a:rPr>
              <a:t>Wang, Princeton university</a:t>
            </a:r>
            <a:r>
              <a:rPr lang="en-US" sz="1200" b="0" i="0" u="none" strike="noStrike" kern="1200" baseline="0" dirty="0">
                <a:solidFill>
                  <a:schemeClr val="tx1"/>
                </a:solidFill>
                <a:latin typeface="+mn-lt"/>
                <a:ea typeface="+mn-ea"/>
                <a:cs typeface="+mn-cs"/>
              </a:rPr>
              <a:t>), combines </a:t>
            </a:r>
            <a:r>
              <a:rPr lang="en-US" sz="1200" b="0" i="0" u="none" strike="noStrike" kern="1200" baseline="0" dirty="0" err="1">
                <a:solidFill>
                  <a:schemeClr val="tx1"/>
                </a:solidFill>
                <a:latin typeface="+mn-lt"/>
                <a:ea typeface="+mn-ea"/>
                <a:cs typeface="+mn-cs"/>
              </a:rPr>
              <a:t>cf</a:t>
            </a:r>
            <a:r>
              <a:rPr lang="en-US" sz="1200" b="0" i="0" u="none" strike="noStrike" kern="1200" baseline="0" dirty="0">
                <a:solidFill>
                  <a:schemeClr val="tx1"/>
                </a:solidFill>
                <a:latin typeface="+mn-lt"/>
                <a:ea typeface="+mn-ea"/>
                <a:cs typeface="+mn-cs"/>
              </a:rPr>
              <a:t> and topic model.  Collaborative deep learning (Hao Wang, </a:t>
            </a:r>
            <a:r>
              <a:rPr lang="en-US" dirty="0"/>
              <a:t>Hong Kong University of Science and Technology</a:t>
            </a:r>
            <a:r>
              <a:rPr lang="en-US" sz="1200" b="0" i="0" u="none" strike="noStrike" kern="1200" baseline="0" dirty="0">
                <a:solidFill>
                  <a:schemeClr val="tx1"/>
                </a:solidFill>
                <a:latin typeface="+mn-lt"/>
                <a:ea typeface="+mn-ea"/>
                <a:cs typeface="+mn-cs"/>
              </a:rPr>
              <a:t>) step further to use deep learning to represent documents and combine with cf. </a:t>
            </a:r>
            <a:r>
              <a:rPr lang="en-US" sz="1200" b="0" i="0" u="none" strike="noStrike" kern="1200" baseline="0" dirty="0" err="1">
                <a:solidFill>
                  <a:schemeClr val="tx1"/>
                </a:solidFill>
                <a:latin typeface="+mn-lt"/>
                <a:ea typeface="+mn-ea"/>
                <a:cs typeface="+mn-cs"/>
              </a:rPr>
              <a:t>LibFM</a:t>
            </a:r>
            <a:r>
              <a:rPr lang="en-US" sz="1200" b="0" i="0" u="none" strike="noStrike" kern="1200" baseline="0" dirty="0">
                <a:solidFill>
                  <a:schemeClr val="tx1"/>
                </a:solidFill>
                <a:latin typeface="+mn-lt"/>
                <a:ea typeface="+mn-ea"/>
                <a:cs typeface="+mn-cs"/>
              </a:rPr>
              <a:t> is a popular tool by </a:t>
            </a:r>
            <a:r>
              <a:rPr lang="en-US" sz="1200" b="0" i="0" kern="1200" dirty="0">
                <a:solidFill>
                  <a:schemeClr val="tx1"/>
                </a:solidFill>
                <a:effectLst/>
                <a:latin typeface="+mn-lt"/>
                <a:ea typeface="+mn-ea"/>
                <a:cs typeface="+mn-cs"/>
              </a:rPr>
              <a:t>Steffen </a:t>
            </a:r>
            <a:r>
              <a:rPr lang="en-US" sz="1200" b="0" i="0" kern="1200" dirty="0" err="1">
                <a:solidFill>
                  <a:schemeClr val="tx1"/>
                </a:solidFill>
                <a:effectLst/>
                <a:latin typeface="+mn-lt"/>
                <a:ea typeface="+mn-ea"/>
                <a:cs typeface="+mn-cs"/>
              </a:rPr>
              <a:t>Rendle</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it allows to feed factorization models with raw features.  Meta-Path based matrix factorization (Jiawei Han group, </a:t>
            </a:r>
            <a:r>
              <a:rPr lang="en-US" dirty="0"/>
              <a:t>University of Illinois at Urbana-Champaign</a:t>
            </a:r>
            <a:r>
              <a:rPr lang="en-US" sz="1200" b="0" i="0" kern="1200" baseline="0" dirty="0">
                <a:solidFill>
                  <a:schemeClr val="tx1"/>
                </a:solidFill>
                <a:effectLst/>
                <a:latin typeface="+mn-lt"/>
                <a:ea typeface="+mn-ea"/>
                <a:cs typeface="+mn-cs"/>
              </a:rPr>
              <a:t>), define several meta-path, each model a type of preference between users and items and conduct </a:t>
            </a:r>
            <a:r>
              <a:rPr lang="en-US" sz="1200" b="0" i="0" kern="1200" baseline="0" dirty="0" err="1">
                <a:solidFill>
                  <a:schemeClr val="tx1"/>
                </a:solidFill>
                <a:effectLst/>
                <a:latin typeface="+mn-lt"/>
                <a:ea typeface="+mn-ea"/>
                <a:cs typeface="+mn-cs"/>
              </a:rPr>
              <a:t>cf</a:t>
            </a:r>
            <a:r>
              <a:rPr lang="en-US" sz="1200" b="0" i="0" kern="1200" baseline="0" dirty="0">
                <a:solidFill>
                  <a:schemeClr val="tx1"/>
                </a:solidFill>
                <a:effectLst/>
                <a:latin typeface="+mn-lt"/>
                <a:ea typeface="+mn-ea"/>
                <a:cs typeface="+mn-cs"/>
              </a:rPr>
              <a:t>, the final results is the combination of different results. In a word, these methods are good to solve the sparsity and cold-start problem in </a:t>
            </a:r>
            <a:r>
              <a:rPr lang="en-US" sz="1200" b="0" i="0" kern="1200" baseline="0" dirty="0" err="1">
                <a:solidFill>
                  <a:schemeClr val="tx1"/>
                </a:solidFill>
                <a:effectLst/>
                <a:latin typeface="+mn-lt"/>
                <a:ea typeface="+mn-ea"/>
                <a:cs typeface="+mn-cs"/>
              </a:rPr>
              <a:t>cf</a:t>
            </a:r>
            <a:r>
              <a:rPr lang="en-US" sz="1200" b="0" i="0" kern="1200" baseline="0" dirty="0">
                <a:solidFill>
                  <a:schemeClr val="tx1"/>
                </a:solidFill>
                <a:effectLst/>
                <a:latin typeface="+mn-lt"/>
                <a:ea typeface="+mn-ea"/>
                <a:cs typeface="+mn-cs"/>
              </a:rPr>
              <a:t>, but the item content they use are only raw features or focus on single domain.</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387CDBF-C642-490F-9F78-17FE7F10837A}" type="slidenum">
              <a:rPr lang="en-US" smtClean="0"/>
              <a:t>3</a:t>
            </a:fld>
            <a:endParaRPr lang="en-US"/>
          </a:p>
        </p:txBody>
      </p:sp>
    </p:spTree>
    <p:extLst>
      <p:ext uri="{BB962C8B-B14F-4D97-AF65-F5344CB8AC3E}">
        <p14:creationId xmlns:p14="http://schemas.microsoft.com/office/powerpoint/2010/main" val="884247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the previous slides, we know</a:t>
            </a:r>
            <a:r>
              <a:rPr lang="en-US" altLang="zh-CN" baseline="0" dirty="0"/>
              <a:t> that </a:t>
            </a:r>
            <a:r>
              <a:rPr lang="en-US" altLang="zh-CN" dirty="0"/>
              <a:t>item has three parts of representations</a:t>
            </a:r>
            <a:r>
              <a:rPr lang="en-US" altLang="zh-CN" baseline="0" dirty="0"/>
              <a:t> in the knowledge base, what is more, to model user-item interaction, there should be another item offset vector, just like those in basic collaborative filtering. Therefore, in our work, item is expressed as the sum of these four vectors. Combine with the user vector, we can apply pair-wise ranking based </a:t>
            </a:r>
            <a:r>
              <a:rPr lang="en-US" altLang="zh-CN" baseline="0" dirty="0" err="1"/>
              <a:t>cf</a:t>
            </a:r>
            <a:r>
              <a:rPr lang="en-US" altLang="zh-CN" baseline="0" dirty="0"/>
              <a:t> method to solve our recommendation problem. Note that the word “”Joint Learning” means that, in our framework, the </a:t>
            </a:r>
            <a:r>
              <a:rPr lang="en-US" altLang="zh-CN" baseline="0" dirty="0" err="1"/>
              <a:t>cf</a:t>
            </a:r>
            <a:r>
              <a:rPr lang="en-US" altLang="zh-CN" baseline="0" dirty="0"/>
              <a:t> part and three knowledge embedding part are learned at the same time, so the embedding vectors are dynamically changed.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30</a:t>
            </a:fld>
            <a:endParaRPr lang="en-US"/>
          </a:p>
        </p:txBody>
      </p:sp>
    </p:spTree>
    <p:extLst>
      <p:ext uri="{BB962C8B-B14F-4D97-AF65-F5344CB8AC3E}">
        <p14:creationId xmlns:p14="http://schemas.microsoft.com/office/powerpoint/2010/main" val="2831925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use two datasets to evaluate our methods.</a:t>
            </a:r>
            <a:r>
              <a:rPr lang="en-US" altLang="zh-CN" baseline="0" dirty="0"/>
              <a:t> The first is the public </a:t>
            </a:r>
            <a:r>
              <a:rPr lang="en-US" altLang="zh-CN" baseline="0" dirty="0" err="1"/>
              <a:t>movieLens</a:t>
            </a:r>
            <a:r>
              <a:rPr lang="en-US" altLang="zh-CN" baseline="0" dirty="0"/>
              <a:t> data, we only keep movies with rating 5 and users with more than 2 movies. Another data is the query / click logs we collect from Microsoft’ search engine Bing, we apply entity linking to find out book entity  from these logs and then build user-book interaction data. For entity linking results, we randomly select 200 entities, find the precision is more than 90%, which is high enough for later steps. </a:t>
            </a:r>
            <a:r>
              <a:rPr lang="en-US" altLang="zh-CN" baseline="0" dirty="0" err="1"/>
              <a:t>Simiarly</a:t>
            </a:r>
            <a:r>
              <a:rPr lang="en-US" altLang="zh-CN" baseline="0" dirty="0"/>
              <a:t>, we also keep users with at least 5 books.</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31</a:t>
            </a:fld>
            <a:endParaRPr lang="en-US"/>
          </a:p>
        </p:txBody>
      </p:sp>
    </p:spTree>
    <p:extLst>
      <p:ext uri="{BB962C8B-B14F-4D97-AF65-F5344CB8AC3E}">
        <p14:creationId xmlns:p14="http://schemas.microsoft.com/office/powerpoint/2010/main" val="1269390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both two datasets, we use Microsoft’s Satori knowledge base. For </a:t>
            </a:r>
            <a:r>
              <a:rPr lang="en-US" dirty="0" err="1"/>
              <a:t>movielens</a:t>
            </a:r>
            <a:r>
              <a:rPr lang="en-US" baseline="0" dirty="0"/>
              <a:t> data, since movies have not been mapped to entities in Satori, we first apply a two-staged movie-entity match method for mapping. To evaluate the mapping method, we randomly select 200 pairs and find 92% percent is rightly matched and only 134 movies are not matched to any entities. To build the structural knowledge, we use 1-step subgraph from movies, including category, director, actors…</a:t>
            </a:r>
          </a:p>
          <a:p>
            <a:endParaRPr lang="en-US" baseline="0" dirty="0"/>
          </a:p>
          <a:p>
            <a:r>
              <a:rPr lang="en-US" baseline="0" dirty="0"/>
              <a:t>For dataset </a:t>
            </a:r>
            <a:r>
              <a:rPr lang="en-US" baseline="0" dirty="0" err="1"/>
              <a:t>IntentBooks</a:t>
            </a:r>
            <a:r>
              <a:rPr lang="en-US" baseline="0" dirty="0"/>
              <a:t>, book are already entities in Satori, we also use 1-step subgraph to build the structural knowledge, including category, author, publish date. This is the description of our datasets, for example.</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32</a:t>
            </a:fld>
            <a:endParaRPr lang="en-US"/>
          </a:p>
        </p:txBody>
      </p:sp>
    </p:spTree>
    <p:extLst>
      <p:ext uri="{BB962C8B-B14F-4D97-AF65-F5344CB8AC3E}">
        <p14:creationId xmlns:p14="http://schemas.microsoft.com/office/powerpoint/2010/main" val="389802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study the performance of each embedding</a:t>
            </a:r>
            <a:r>
              <a:rPr lang="en-US" baseline="0" dirty="0"/>
              <a:t> component. </a:t>
            </a:r>
            <a:endParaRPr lang="en-US" dirty="0"/>
          </a:p>
          <a:p>
            <a:r>
              <a:rPr lang="en-US" dirty="0"/>
              <a:t>The basic </a:t>
            </a:r>
            <a:r>
              <a:rPr lang="en-US" dirty="0" err="1"/>
              <a:t>cf</a:t>
            </a:r>
            <a:r>
              <a:rPr lang="en-US" dirty="0"/>
              <a:t> method performs the worst since</a:t>
            </a:r>
            <a:r>
              <a:rPr lang="en-US" baseline="0" dirty="0"/>
              <a:t> it totally ignores the structural knowledge. Compared with other approaches, our method is better, which demonstrate the embedding of the heterogeneous graph is effective.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33</a:t>
            </a:fld>
            <a:endParaRPr lang="en-US"/>
          </a:p>
        </p:txBody>
      </p:sp>
    </p:spTree>
    <p:extLst>
      <p:ext uri="{BB962C8B-B14F-4D97-AF65-F5344CB8AC3E}">
        <p14:creationId xmlns:p14="http://schemas.microsoft.com/office/powerpoint/2010/main" val="37971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a:t>
            </a:r>
            <a:r>
              <a:rPr lang="en-US" baseline="0" dirty="0"/>
              <a:t> compare some basslines on how to use textual knowledge, such as </a:t>
            </a:r>
            <a:r>
              <a:rPr lang="en-US" baseline="0" dirty="0" err="1"/>
              <a:t>cmf</a:t>
            </a:r>
            <a:r>
              <a:rPr lang="en-US" baseline="0" dirty="0"/>
              <a:t>, which factorize user-item matrix and item-word matrix at the same time. </a:t>
            </a:r>
            <a:r>
              <a:rPr lang="en-US" baseline="0" dirty="0" err="1"/>
              <a:t>Libfm</a:t>
            </a:r>
            <a:r>
              <a:rPr lang="en-US" baseline="0" dirty="0"/>
              <a:t> use bag of </a:t>
            </a:r>
            <a:r>
              <a:rPr lang="en-US" baseline="0" dirty="0" err="1"/>
              <a:t>wors</a:t>
            </a:r>
            <a:r>
              <a:rPr lang="en-US" baseline="0" dirty="0"/>
              <a:t> as raw features, and </a:t>
            </a:r>
            <a:r>
              <a:rPr lang="en-US" baseline="0" dirty="0" err="1"/>
              <a:t>ctr</a:t>
            </a:r>
            <a:r>
              <a:rPr lang="en-US" baseline="0" dirty="0"/>
              <a:t> combines </a:t>
            </a:r>
            <a:r>
              <a:rPr lang="en-US" baseline="0" dirty="0" err="1"/>
              <a:t>topc</a:t>
            </a:r>
            <a:r>
              <a:rPr lang="en-US" baseline="0" dirty="0"/>
              <a:t> modeling with collaborative filtering. The results show that at most of the time, using deep learning method to embed texts can give the best performance.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34</a:t>
            </a:fld>
            <a:endParaRPr lang="en-US"/>
          </a:p>
        </p:txBody>
      </p:sp>
    </p:spTree>
    <p:extLst>
      <p:ext uri="{BB962C8B-B14F-4D97-AF65-F5344CB8AC3E}">
        <p14:creationId xmlns:p14="http://schemas.microsoft.com/office/powerpoint/2010/main" val="3785366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for</a:t>
            </a:r>
            <a:r>
              <a:rPr lang="en-US" baseline="0" dirty="0"/>
              <a:t> visual knowledge is similar, the convolutional network embedding is better than others.</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35</a:t>
            </a:fld>
            <a:endParaRPr lang="en-US"/>
          </a:p>
        </p:txBody>
      </p:sp>
    </p:spTree>
    <p:extLst>
      <p:ext uri="{BB962C8B-B14F-4D97-AF65-F5344CB8AC3E}">
        <p14:creationId xmlns:p14="http://schemas.microsoft.com/office/powerpoint/2010/main" val="1214418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a:t>
            </a:r>
            <a:r>
              <a:rPr lang="en-US" baseline="0" dirty="0"/>
              <a:t> of the whole framework. </a:t>
            </a:r>
            <a:r>
              <a:rPr lang="en-US" sz="1200" b="0" i="0" u="none" strike="noStrike" kern="1200" baseline="0" dirty="0">
                <a:solidFill>
                  <a:schemeClr val="tx1"/>
                </a:solidFill>
                <a:latin typeface="+mn-lt"/>
                <a:ea typeface="+mn-ea"/>
                <a:cs typeface="+mn-cs"/>
              </a:rPr>
              <a:t>Additional usage of each kind of knowledge can improve performance,</a:t>
            </a:r>
          </a:p>
          <a:p>
            <a:r>
              <a:rPr lang="en-US" sz="1200" b="0" i="0" u="none" strike="noStrike" kern="1200" baseline="0" dirty="0">
                <a:solidFill>
                  <a:schemeClr val="tx1"/>
                </a:solidFill>
                <a:latin typeface="+mn-lt"/>
                <a:ea typeface="+mn-ea"/>
                <a:cs typeface="+mn-cs"/>
              </a:rPr>
              <a:t>which demonstrate the insight of our framework combining different kinds of knowledge together. In addition, the embedding components can capture the knowledge base’s semantic representations more effectively</a:t>
            </a:r>
          </a:p>
          <a:p>
            <a:r>
              <a:rPr lang="en-US" sz="1200" b="0" i="0" u="none" strike="noStrike" kern="1200" baseline="0" dirty="0">
                <a:solidFill>
                  <a:schemeClr val="tx1"/>
                </a:solidFill>
                <a:latin typeface="+mn-lt"/>
                <a:ea typeface="+mn-ea"/>
                <a:cs typeface="+mn-cs"/>
              </a:rPr>
              <a:t>and thus improve the recommendation performance</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36</a:t>
            </a:fld>
            <a:endParaRPr lang="en-US"/>
          </a:p>
        </p:txBody>
      </p:sp>
    </p:spTree>
    <p:extLst>
      <p:ext uri="{BB962C8B-B14F-4D97-AF65-F5344CB8AC3E}">
        <p14:creationId xmlns:p14="http://schemas.microsoft.com/office/powerpoint/2010/main" val="3691338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0B94DC-38F2-4619-AFCC-7D3D831A615A}" type="slidenum">
              <a:rPr lang="en-US" smtClean="0"/>
              <a:t>37</a:t>
            </a:fld>
            <a:endParaRPr lang="en-US"/>
          </a:p>
        </p:txBody>
      </p:sp>
    </p:spTree>
    <p:extLst>
      <p:ext uri="{BB962C8B-B14F-4D97-AF65-F5344CB8AC3E}">
        <p14:creationId xmlns:p14="http://schemas.microsoft.com/office/powerpoint/2010/main" val="1339278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this is our work, any questions?</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38</a:t>
            </a:fld>
            <a:endParaRPr lang="en-US"/>
          </a:p>
        </p:txBody>
      </p:sp>
    </p:spTree>
    <p:extLst>
      <p:ext uri="{BB962C8B-B14F-4D97-AF65-F5344CB8AC3E}">
        <p14:creationId xmlns:p14="http://schemas.microsoft.com/office/powerpoint/2010/main" val="15702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e</a:t>
            </a:r>
            <a:r>
              <a:rPr lang="en-US" dirty="0"/>
              <a:t>xcept for texts or raw features, actually, we want a more semantic representation of items. In recent years, there</a:t>
            </a:r>
            <a:r>
              <a:rPr lang="en-US" baseline="0" dirty="0"/>
              <a:t> are tremendous knowledge on the web, and thus knowledge base are built to represent these heterogeneous knowledge. Take Microsoft’s </a:t>
            </a:r>
            <a:r>
              <a:rPr lang="en-US" altLang="zh-CN" baseline="0" dirty="0"/>
              <a:t>satori for example, it contains rich structured and unstructured information, each entity cover rich image, textual description and other attributes. The knowledge in satori also covers dozens of domains such as sports, entertainment, restaurants and so on.</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4</a:t>
            </a:fld>
            <a:endParaRPr lang="en-US"/>
          </a:p>
        </p:txBody>
      </p:sp>
    </p:spTree>
    <p:extLst>
      <p:ext uri="{BB962C8B-B14F-4D97-AF65-F5344CB8AC3E}">
        <p14:creationId xmlns:p14="http://schemas.microsoft.com/office/powerpoint/2010/main" val="4112850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Actually, the heterogeneous connected information can help to solve</a:t>
            </a:r>
            <a:r>
              <a:rPr lang="en-US" sz="1200" b="0" i="0" u="none" strike="noStrike" kern="1200" baseline="0" dirty="0">
                <a:solidFill>
                  <a:schemeClr val="tx1"/>
                </a:solidFill>
                <a:latin typeface="+mn-lt"/>
                <a:ea typeface="+mn-ea"/>
                <a:cs typeface="+mn-cs"/>
              </a:rPr>
              <a:t> problems which are difficult by the data from a single domain, such as </a:t>
            </a:r>
            <a:r>
              <a:rPr lang="en-US" sz="1200" b="0" i="0" u="none" strike="noStrike" kern="1200" baseline="0" dirty="0" err="1">
                <a:solidFill>
                  <a:schemeClr val="tx1"/>
                </a:solidFill>
                <a:latin typeface="+mn-lt"/>
                <a:ea typeface="+mn-ea"/>
                <a:cs typeface="+mn-cs"/>
              </a:rPr>
              <a:t>bing’s</a:t>
            </a:r>
            <a:r>
              <a:rPr lang="en-US" sz="1200" b="0" i="0" u="none" strike="noStrike" kern="1200" baseline="0" dirty="0">
                <a:solidFill>
                  <a:schemeClr val="tx1"/>
                </a:solidFill>
                <a:latin typeface="+mn-lt"/>
                <a:ea typeface="+mn-ea"/>
                <a:cs typeface="+mn-cs"/>
              </a:rPr>
              <a:t> entity pane experience and Cortana experience. Thus, in our work, we must answer the question, can we leverage the rich information of knowledge base to improve a hybrid recommender system.</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a:t>
            </a:fld>
            <a:endParaRPr lang="en-US"/>
          </a:p>
        </p:txBody>
      </p:sp>
    </p:spTree>
    <p:extLst>
      <p:ext uri="{BB962C8B-B14F-4D97-AF65-F5344CB8AC3E}">
        <p14:creationId xmlns:p14="http://schemas.microsoft.com/office/powerpoint/2010/main" val="1610339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a:t>
            </a:r>
            <a:r>
              <a:rPr lang="en-US" altLang="zh-CN" baseline="0" dirty="0"/>
              <a:t> let’s see our data . We focus on user implicit feedback data, where the value is one if user and item has interaction before, otherwise the value will be zero. In knowledge base, we define three types of information to describe an item. First we can connect items to other attributes to build a graph, we call this structural knowledge. There is usually some texts and images describing an item ,we call these textual knowledge and visual knowledge, respectively. For example, for book, textual knowledge is usually an introduction and visual knowledge is the front cover page; for movie, textual knowledge is usually the plot description and visual knowledge is the poster image.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6</a:t>
            </a:fld>
            <a:endParaRPr lang="en-US"/>
          </a:p>
        </p:txBody>
      </p:sp>
    </p:spTree>
    <p:extLst>
      <p:ext uri="{BB962C8B-B14F-4D97-AF65-F5344CB8AC3E}">
        <p14:creationId xmlns:p14="http://schemas.microsoft.com/office/powerpoint/2010/main" val="696128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fully exploit knowledge base for recommendation, our framework is as follows: first given user implicit feedback on items, we find the</a:t>
            </a:r>
            <a:r>
              <a:rPr lang="en-US" baseline="0" dirty="0"/>
              <a:t> </a:t>
            </a:r>
            <a:r>
              <a:rPr lang="en-US" baseline="0" dirty="0" err="1"/>
              <a:t>items’s</a:t>
            </a:r>
            <a:r>
              <a:rPr lang="en-US" baseline="0" dirty="0"/>
              <a:t> structural, textual and visual knowledges</a:t>
            </a:r>
            <a:r>
              <a:rPr lang="en-US" dirty="0"/>
              <a:t> in our knowledge base. Then, there are three components to embed each type of knowledge. The final user preference for items is determined</a:t>
            </a:r>
            <a:r>
              <a:rPr lang="en-US" baseline="0" dirty="0"/>
              <a:t> by user representation and merged item representation.</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7</a:t>
            </a:fld>
            <a:endParaRPr lang="en-US"/>
          </a:p>
        </p:txBody>
      </p:sp>
    </p:spTree>
    <p:extLst>
      <p:ext uri="{BB962C8B-B14F-4D97-AF65-F5344CB8AC3E}">
        <p14:creationId xmlns:p14="http://schemas.microsoft.com/office/powerpoint/2010/main" val="402110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structural knowledge,</a:t>
            </a:r>
            <a:r>
              <a:rPr lang="en-US" baseline="0" dirty="0"/>
              <a:t> the knowledge graph, is a heterogeneous undirected graph. The nodes are items and their attributes, the edges are different types of relationships. The graph is huge, heterogeneous and sparse, so how can we effectively get the item representation in this graph. </a:t>
            </a:r>
            <a:r>
              <a:rPr lang="en-US" altLang="zh-CN" baseline="0" dirty="0"/>
              <a:t>We refer to the network embedding approach, which is widely used for node and edge representation in a network.</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8</a:t>
            </a:fld>
            <a:endParaRPr lang="en-US"/>
          </a:p>
        </p:txBody>
      </p:sp>
    </p:spTree>
    <p:extLst>
      <p:ext uri="{BB962C8B-B14F-4D97-AF65-F5344CB8AC3E}">
        <p14:creationId xmlns:p14="http://schemas.microsoft.com/office/powerpoint/2010/main" val="3965841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know, there are different types of edges, so we apply </a:t>
            </a:r>
            <a:r>
              <a:rPr lang="en-US" baseline="0" dirty="0" err="1"/>
              <a:t>TransR</a:t>
            </a:r>
            <a:r>
              <a:rPr lang="en-US" baseline="0" dirty="0"/>
              <a:t>, the state-of-the-art network embedding approach, to model the structural knowledge. Given node and edge vector, there is another project matrix. Because the method assume that node and edge are in different semantic spaces, so project matrix will transfer node space to edge space. Therefore, the triple score can be defined by these vectors. To learn these embedding representations, we need some negative samples, and use pair-wise ranking objective function to solve this problem.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9</a:t>
            </a:fld>
            <a:endParaRPr lang="en-US"/>
          </a:p>
        </p:txBody>
      </p:sp>
    </p:spTree>
    <p:extLst>
      <p:ext uri="{BB962C8B-B14F-4D97-AF65-F5344CB8AC3E}">
        <p14:creationId xmlns:p14="http://schemas.microsoft.com/office/powerpoint/2010/main" val="118517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B436AF-CCD3-42D0-9616-0489B6DC0D86}"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2095074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436AF-CCD3-42D0-9616-0489B6DC0D86}" type="datetimeFigureOut">
              <a:rPr lang="en-US" smtClean="0"/>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6173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59734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128579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0" y="0"/>
            <a:ext cx="12192000" cy="6858001"/>
          </a:xfrm>
          <a:prstGeom prst="rect">
            <a:avLst/>
          </a:prstGeom>
          <a:noFill/>
          <a:ln>
            <a:noFill/>
          </a:ln>
        </p:spPr>
      </p:pic>
      <p:sp>
        <p:nvSpPr>
          <p:cNvPr id="5" name="Text Placeholder 4"/>
          <p:cNvSpPr>
            <a:spLocks noGrp="1"/>
          </p:cNvSpPr>
          <p:nvPr>
            <p:ph type="body" sz="quarter" idx="12" hasCustomPrompt="1"/>
          </p:nvPr>
        </p:nvSpPr>
        <p:spPr bwMode="white">
          <a:xfrm>
            <a:off x="269239" y="3877270"/>
            <a:ext cx="8045167" cy="2094465"/>
          </a:xfrm>
          <a:noFill/>
        </p:spPr>
        <p:txBody>
          <a:bodyPr lIns="182880" tIns="146304" rIns="182880" bIns="146304">
            <a:noAutofit/>
          </a:bodyPr>
          <a:lstStyle>
            <a:lvl1pPr marL="0" indent="0">
              <a:spcBef>
                <a:spcPts val="0"/>
              </a:spcBef>
              <a:buNone/>
              <a:defRPr sz="3137" spc="0" baseline="0">
                <a:solidFill>
                  <a:srgbClr val="797979"/>
                </a:solidFill>
                <a:latin typeface="+mj-lt"/>
              </a:defRPr>
            </a:lvl1pPr>
          </a:lstStyle>
          <a:p>
            <a:pPr lvl="0"/>
            <a:r>
              <a:rPr lang="en-US" dirty="0"/>
              <a:t>Speaker Name</a:t>
            </a:r>
          </a:p>
        </p:txBody>
      </p:sp>
      <p:sp>
        <p:nvSpPr>
          <p:cNvPr id="7" name="Title 1"/>
          <p:cNvSpPr>
            <a:spLocks noGrp="1"/>
          </p:cNvSpPr>
          <p:nvPr>
            <p:ph type="title" hasCustomPrompt="1"/>
          </p:nvPr>
        </p:nvSpPr>
        <p:spPr bwMode="white">
          <a:xfrm>
            <a:off x="269239" y="2215662"/>
            <a:ext cx="8024064" cy="1661628"/>
          </a:xfrm>
          <a:noFill/>
        </p:spPr>
        <p:txBody>
          <a:bodyPr lIns="146304" tIns="91440" rIns="146304" bIns="91440" anchor="t" anchorCtr="0"/>
          <a:lstStyle>
            <a:lvl1pPr>
              <a:defRPr sz="5294" spc="-74"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60718" y="6383185"/>
            <a:ext cx="1434153" cy="307259"/>
          </a:xfrm>
          <a:prstGeom prst="rect">
            <a:avLst/>
          </a:prstGeom>
        </p:spPr>
      </p:pic>
    </p:spTree>
    <p:extLst>
      <p:ext uri="{BB962C8B-B14F-4D97-AF65-F5344CB8AC3E}">
        <p14:creationId xmlns:p14="http://schemas.microsoft.com/office/powerpoint/2010/main" val="3787531124"/>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262304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60329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B436AF-CCD3-42D0-9616-0489B6DC0D86}"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781227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B436AF-CCD3-42D0-9616-0489B6DC0D86}" type="datetimeFigureOut">
              <a:rPr lang="en-US" smtClean="0"/>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30474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436AF-CCD3-42D0-9616-0489B6DC0D86}" type="datetimeFigureOut">
              <a:rPr lang="en-US" smtClean="0"/>
              <a:t>11/9/2017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4198003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B436AF-CCD3-42D0-9616-0489B6DC0D86}" type="datetimeFigureOut">
              <a:rPr lang="en-US" smtClean="0"/>
              <a:t>11/9/2017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185333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B436AF-CCD3-42D0-9616-0489B6DC0D86}" type="datetimeFigureOut">
              <a:rPr lang="en-US" smtClean="0"/>
              <a:t>11/9/2017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4293861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436AF-CCD3-42D0-9616-0489B6DC0D86}" type="datetimeFigureOut">
              <a:rPr lang="en-US" smtClean="0"/>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61976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B436AF-CCD3-42D0-9616-0489B6DC0D86}" type="datetimeFigureOut">
              <a:rPr lang="en-US" smtClean="0"/>
              <a:t>11/9/2017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D31D6-590D-45EB-AE51-75358E090045}" type="slidenum">
              <a:rPr lang="en-US" smtClean="0"/>
              <a:t>‹#›</a:t>
            </a:fld>
            <a:endParaRPr lang="en-US"/>
          </a:p>
        </p:txBody>
      </p:sp>
    </p:spTree>
    <p:extLst>
      <p:ext uri="{BB962C8B-B14F-4D97-AF65-F5344CB8AC3E}">
        <p14:creationId xmlns:p14="http://schemas.microsoft.com/office/powerpoint/2010/main" val="2421279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5.png"/><Relationship Id="rId4" Type="http://schemas.openxmlformats.org/officeDocument/2006/relationships/image" Target="../media/image54.emf"/><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25.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18" Type="http://schemas.openxmlformats.org/officeDocument/2006/relationships/image" Target="../media/image45.png"/><Relationship Id="rId3" Type="http://schemas.openxmlformats.org/officeDocument/2006/relationships/notesSlide" Target="../notesSlides/notesSlide25.xml"/><Relationship Id="rId7" Type="http://schemas.openxmlformats.org/officeDocument/2006/relationships/image" Target="../media/image34.emf"/><Relationship Id="rId12" Type="http://schemas.openxmlformats.org/officeDocument/2006/relationships/image" Target="../media/image39.emf"/><Relationship Id="rId17" Type="http://schemas.openxmlformats.org/officeDocument/2006/relationships/image" Target="../media/image44.png"/><Relationship Id="rId2" Type="http://schemas.openxmlformats.org/officeDocument/2006/relationships/slideLayout" Target="../slideLayouts/slideLayout2.xml"/><Relationship Id="rId16" Type="http://schemas.openxmlformats.org/officeDocument/2006/relationships/image" Target="../media/image43.png"/><Relationship Id="rId1" Type="http://schemas.openxmlformats.org/officeDocument/2006/relationships/tags" Target="../tags/tag2.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emf"/><Relationship Id="rId4" Type="http://schemas.openxmlformats.org/officeDocument/2006/relationships/image" Target="../media/image31.png"/><Relationship Id="rId9" Type="http://schemas.openxmlformats.org/officeDocument/2006/relationships/image" Target="../media/image36.emf"/><Relationship Id="rId14" Type="http://schemas.openxmlformats.org/officeDocument/2006/relationships/image" Target="../media/image41.emf"/></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5.png"/><Relationship Id="rId4" Type="http://schemas.openxmlformats.org/officeDocument/2006/relationships/image" Target="../media/image54.emf"/><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18" Type="http://schemas.openxmlformats.org/officeDocument/2006/relationships/image" Target="../media/image45.png"/><Relationship Id="rId3" Type="http://schemas.openxmlformats.org/officeDocument/2006/relationships/notesSlide" Target="../notesSlides/notesSlide7.xml"/><Relationship Id="rId7" Type="http://schemas.openxmlformats.org/officeDocument/2006/relationships/image" Target="../media/image34.emf"/><Relationship Id="rId12" Type="http://schemas.openxmlformats.org/officeDocument/2006/relationships/image" Target="../media/image39.emf"/><Relationship Id="rId17" Type="http://schemas.openxmlformats.org/officeDocument/2006/relationships/image" Target="../media/image44.png"/><Relationship Id="rId2" Type="http://schemas.openxmlformats.org/officeDocument/2006/relationships/slideLayout" Target="../slideLayouts/slideLayout2.xml"/><Relationship Id="rId16" Type="http://schemas.openxmlformats.org/officeDocument/2006/relationships/image" Target="../media/image43.png"/><Relationship Id="rId1" Type="http://schemas.openxmlformats.org/officeDocument/2006/relationships/tags" Target="../tags/tag1.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emf"/><Relationship Id="rId4" Type="http://schemas.openxmlformats.org/officeDocument/2006/relationships/image" Target="../media/image31.png"/><Relationship Id="rId9" Type="http://schemas.openxmlformats.org/officeDocument/2006/relationships/image" Target="../media/image36.emf"/><Relationship Id="rId14" Type="http://schemas.openxmlformats.org/officeDocument/2006/relationships/image" Target="../media/image41.emf"/></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a:spLocks noGrp="1"/>
          </p:cNvSpPr>
          <p:nvPr>
            <p:ph type="body" sz="quarter" idx="12" hasCustomPrompt="1"/>
          </p:nvPr>
        </p:nvSpPr>
        <p:spPr bwMode="white">
          <a:xfrm>
            <a:off x="269239" y="4545308"/>
            <a:ext cx="11456036" cy="2094168"/>
          </a:xfrm>
          <a:noFill/>
        </p:spPr>
        <p:txBody>
          <a:bodyPr vert="horz" lIns="179285" tIns="143428" rIns="179285" bIns="143428" rtlCol="0">
            <a:noAutofit/>
          </a:bodyPr>
          <a:lstStyle>
            <a:lvl1pPr marL="0" indent="0">
              <a:spcBef>
                <a:spcPts val="0"/>
              </a:spcBef>
              <a:buNone/>
              <a:defRPr sz="3200" spc="0" baseline="0">
                <a:solidFill>
                  <a:srgbClr val="797979"/>
                </a:solidFill>
                <a:latin typeface="+mj-lt"/>
              </a:defRPr>
            </a:lvl1pPr>
          </a:lstStyle>
          <a:p>
            <a:pPr lvl="0"/>
            <a:r>
              <a:rPr lang="en-US" altLang="zh-CN" sz="2400" b="1" dirty="0">
                <a:solidFill>
                  <a:schemeClr val="bg1"/>
                </a:solidFill>
                <a:latin typeface="Segoe UI Light" panose="020B0502040204020203" pitchFamily="34" charset="0"/>
                <a:cs typeface="Segoe UI Light" panose="020B0502040204020203" pitchFamily="34" charset="0"/>
              </a:rPr>
              <a:t>Fuzheng Zhang, Nicholas Jing Yuan, Defu Lian, Xing Xie, Wei-Ying Ma</a:t>
            </a:r>
            <a:endParaRPr lang="en-US" sz="2400" b="1" dirty="0">
              <a:solidFill>
                <a:schemeClr val="bg1"/>
              </a:solidFill>
              <a:latin typeface="Segoe UI Light" panose="020B0502040204020203" pitchFamily="34" charset="0"/>
              <a:cs typeface="Segoe UI Light" panose="020B0502040204020203" pitchFamily="34" charset="0"/>
            </a:endParaRPr>
          </a:p>
          <a:p>
            <a:pPr lvl="0"/>
            <a:endParaRPr lang="en-US" sz="2000" b="1" dirty="0">
              <a:solidFill>
                <a:schemeClr val="tx1">
                  <a:lumMod val="20000"/>
                  <a:lumOff val="80000"/>
                </a:schemeClr>
              </a:solidFill>
              <a:latin typeface="Segoe UI Light" panose="020B0502040204020203" pitchFamily="34" charset="0"/>
              <a:cs typeface="Segoe UI Light" panose="020B0502040204020203" pitchFamily="34" charset="0"/>
            </a:endParaRPr>
          </a:p>
          <a:p>
            <a:pPr lvl="0"/>
            <a:r>
              <a:rPr lang="en-US" sz="2000" b="1" dirty="0">
                <a:solidFill>
                  <a:schemeClr val="bg1"/>
                </a:solidFill>
                <a:latin typeface="Segoe UI Light" panose="020B0502040204020203" pitchFamily="34" charset="0"/>
                <a:cs typeface="Segoe UI Light" panose="020B0502040204020203" pitchFamily="34" charset="0"/>
              </a:rPr>
              <a:t>Microsoft Research Asia</a:t>
            </a:r>
          </a:p>
        </p:txBody>
      </p:sp>
      <p:sp>
        <p:nvSpPr>
          <p:cNvPr id="3" name="Title 1"/>
          <p:cNvSpPr>
            <a:spLocks noGrp="1"/>
          </p:cNvSpPr>
          <p:nvPr>
            <p:ph type="title" hasCustomPrompt="1"/>
          </p:nvPr>
        </p:nvSpPr>
        <p:spPr bwMode="white">
          <a:xfrm>
            <a:off x="193039" y="1927299"/>
            <a:ext cx="11922762" cy="2731506"/>
          </a:xfrm>
          <a:noFill/>
        </p:spPr>
        <p:txBody>
          <a:bodyPr vert="horz" lIns="143428" tIns="89642" rIns="143428" bIns="89642" rtlCol="0" anchor="ctr" anchorCtr="0">
            <a:normAutofit/>
          </a:bodyPr>
          <a:lstStyle>
            <a:lvl1pPr>
              <a:defRPr sz="5400" spc="-75" baseline="0">
                <a:solidFill>
                  <a:schemeClr val="tx2">
                    <a:lumMod val="75000"/>
                  </a:schemeClr>
                </a:solidFill>
              </a:defRPr>
            </a:lvl1pPr>
          </a:lstStyle>
          <a:p>
            <a:pPr algn="ctr"/>
            <a:r>
              <a:rPr lang="en-US" altLang="zh-CN" dirty="0">
                <a:solidFill>
                  <a:schemeClr val="bg1"/>
                </a:solidFill>
              </a:rPr>
              <a:t>Collaborative Knowledge Base Embedding for Recommender Systems</a:t>
            </a:r>
            <a:endParaRPr lang="en-US" b="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4586256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Textual Embedding</a:t>
            </a:r>
          </a:p>
        </p:txBody>
      </p:sp>
      <p:sp>
        <p:nvSpPr>
          <p:cNvPr id="5" name="Content Placeholder 4"/>
          <p:cNvSpPr>
            <a:spLocks noGrp="1"/>
          </p:cNvSpPr>
          <p:nvPr>
            <p:ph idx="1"/>
          </p:nvPr>
        </p:nvSpPr>
        <p:spPr>
          <a:xfrm>
            <a:off x="330199" y="1528641"/>
            <a:ext cx="11541369" cy="4351338"/>
          </a:xfrm>
        </p:spPr>
        <p:txBody>
          <a:bodyPr>
            <a:noAutofit/>
          </a:bodyPr>
          <a:lstStyle/>
          <a:p>
            <a:pPr marL="344488" indent="-344488">
              <a:buFont typeface="Wingdings" panose="05000000000000000000" pitchFamily="2" charset="2"/>
              <a:buChar char="§"/>
            </a:pPr>
            <a:r>
              <a:rPr lang="en-US" sz="3200" dirty="0">
                <a:solidFill>
                  <a:srgbClr val="0070C0"/>
                </a:solidFill>
              </a:rPr>
              <a:t>Stacked denoising auto-encoder</a:t>
            </a:r>
            <a:endParaRPr lang="en-US" dirty="0"/>
          </a:p>
        </p:txBody>
      </p:sp>
      <p:pic>
        <p:nvPicPr>
          <p:cNvPr id="3" name="Picture 2"/>
          <p:cNvPicPr>
            <a:picLocks noChangeAspect="1"/>
          </p:cNvPicPr>
          <p:nvPr/>
        </p:nvPicPr>
        <p:blipFill>
          <a:blip r:embed="rId3"/>
          <a:stretch>
            <a:fillRect/>
          </a:stretch>
        </p:blipFill>
        <p:spPr>
          <a:xfrm>
            <a:off x="2390698" y="3844022"/>
            <a:ext cx="7149303" cy="2943639"/>
          </a:xfrm>
          <a:prstGeom prst="rect">
            <a:avLst/>
          </a:prstGeom>
        </p:spPr>
      </p:pic>
      <p:pic>
        <p:nvPicPr>
          <p:cNvPr id="9" name="Picture 8"/>
          <p:cNvPicPr>
            <a:picLocks noChangeAspect="1"/>
          </p:cNvPicPr>
          <p:nvPr/>
        </p:nvPicPr>
        <p:blipFill>
          <a:blip r:embed="rId4"/>
          <a:stretch>
            <a:fillRect/>
          </a:stretch>
        </p:blipFill>
        <p:spPr>
          <a:xfrm>
            <a:off x="655864" y="2077305"/>
            <a:ext cx="6191598" cy="1708027"/>
          </a:xfrm>
          <a:prstGeom prst="rect">
            <a:avLst/>
          </a:prstGeom>
        </p:spPr>
      </p:pic>
    </p:spTree>
    <p:extLst>
      <p:ext uri="{BB962C8B-B14F-4D97-AF65-F5344CB8AC3E}">
        <p14:creationId xmlns:p14="http://schemas.microsoft.com/office/powerpoint/2010/main" val="3145067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Visual Embedding</a:t>
            </a:r>
          </a:p>
        </p:txBody>
      </p:sp>
      <p:sp>
        <p:nvSpPr>
          <p:cNvPr id="5" name="Content Placeholder 4"/>
          <p:cNvSpPr>
            <a:spLocks noGrp="1"/>
          </p:cNvSpPr>
          <p:nvPr>
            <p:ph idx="1"/>
          </p:nvPr>
        </p:nvSpPr>
        <p:spPr>
          <a:xfrm>
            <a:off x="330199" y="1528641"/>
            <a:ext cx="11541369" cy="4351338"/>
          </a:xfrm>
        </p:spPr>
        <p:txBody>
          <a:bodyPr>
            <a:noAutofit/>
          </a:bodyPr>
          <a:lstStyle/>
          <a:p>
            <a:pPr marL="344488" indent="-344488">
              <a:buFont typeface="Wingdings" panose="05000000000000000000" pitchFamily="2" charset="2"/>
              <a:buChar char="§"/>
            </a:pPr>
            <a:r>
              <a:rPr lang="en-US" sz="3200" dirty="0">
                <a:solidFill>
                  <a:srgbClr val="0070C0"/>
                </a:solidFill>
              </a:rPr>
              <a:t>Stacked convolutional auto-encoder</a:t>
            </a:r>
            <a:endParaRPr lang="en-US" dirty="0"/>
          </a:p>
        </p:txBody>
      </p:sp>
      <p:pic>
        <p:nvPicPr>
          <p:cNvPr id="2" name="Picture 1"/>
          <p:cNvPicPr>
            <a:picLocks noChangeAspect="1"/>
          </p:cNvPicPr>
          <p:nvPr/>
        </p:nvPicPr>
        <p:blipFill>
          <a:blip r:embed="rId3"/>
          <a:stretch>
            <a:fillRect/>
          </a:stretch>
        </p:blipFill>
        <p:spPr>
          <a:xfrm>
            <a:off x="330199" y="4097875"/>
            <a:ext cx="11642970" cy="2747662"/>
          </a:xfrm>
          <a:prstGeom prst="rect">
            <a:avLst/>
          </a:prstGeom>
        </p:spPr>
      </p:pic>
      <p:pic>
        <p:nvPicPr>
          <p:cNvPr id="6" name="Picture 5"/>
          <p:cNvPicPr>
            <a:picLocks noChangeAspect="1"/>
          </p:cNvPicPr>
          <p:nvPr/>
        </p:nvPicPr>
        <p:blipFill>
          <a:blip r:embed="rId4"/>
          <a:stretch>
            <a:fillRect/>
          </a:stretch>
        </p:blipFill>
        <p:spPr>
          <a:xfrm>
            <a:off x="587864" y="2062040"/>
            <a:ext cx="4312382" cy="1943170"/>
          </a:xfrm>
          <a:prstGeom prst="rect">
            <a:avLst/>
          </a:prstGeom>
        </p:spPr>
      </p:pic>
    </p:spTree>
    <p:extLst>
      <p:ext uri="{BB962C8B-B14F-4D97-AF65-F5344CB8AC3E}">
        <p14:creationId xmlns:p14="http://schemas.microsoft.com/office/powerpoint/2010/main" val="3065970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7384201" y="3664056"/>
            <a:ext cx="3757193" cy="463654"/>
          </a:xfrm>
          <a:prstGeom prst="rect">
            <a:avLst/>
          </a:prstGeom>
        </p:spPr>
      </p:pic>
      <p:sp>
        <p:nvSpPr>
          <p:cNvPr id="4" name="Title 3"/>
          <p:cNvSpPr>
            <a:spLocks noGrp="1"/>
          </p:cNvSpPr>
          <p:nvPr>
            <p:ph type="title"/>
          </p:nvPr>
        </p:nvSpPr>
        <p:spPr/>
        <p:txBody>
          <a:bodyPr/>
          <a:lstStyle/>
          <a:p>
            <a:r>
              <a:rPr lang="en-US" dirty="0"/>
              <a:t>Collaborative Joint Learning</a:t>
            </a:r>
          </a:p>
        </p:txBody>
      </p:sp>
      <p:sp>
        <p:nvSpPr>
          <p:cNvPr id="5" name="Content Placeholder 4"/>
          <p:cNvSpPr>
            <a:spLocks noGrp="1"/>
          </p:cNvSpPr>
          <p:nvPr>
            <p:ph idx="1"/>
          </p:nvPr>
        </p:nvSpPr>
        <p:spPr>
          <a:xfrm>
            <a:off x="330199" y="1528641"/>
            <a:ext cx="11541369" cy="4351338"/>
          </a:xfrm>
        </p:spPr>
        <p:txBody>
          <a:bodyPr>
            <a:noAutofit/>
          </a:bodyPr>
          <a:lstStyle/>
          <a:p>
            <a:pPr marL="344488" indent="-344488">
              <a:buFont typeface="Wingdings" panose="05000000000000000000" pitchFamily="2" charset="2"/>
              <a:buChar char="§"/>
            </a:pPr>
            <a:r>
              <a:rPr lang="en-US" sz="3200" dirty="0">
                <a:solidFill>
                  <a:srgbClr val="0070C0"/>
                </a:solidFill>
              </a:rPr>
              <a:t>Item representation</a:t>
            </a:r>
          </a:p>
          <a:p>
            <a:pPr marL="860425" lvl="1" indent="-403225">
              <a:buFont typeface="Wingdings" panose="05000000000000000000" pitchFamily="2" charset="2"/>
              <a:buChar char="q"/>
            </a:pPr>
            <a:r>
              <a:rPr lang="en-US" dirty="0"/>
              <a:t>Collaborative filtering part</a:t>
            </a:r>
          </a:p>
          <a:p>
            <a:pPr marL="860425" lvl="1" indent="-403225">
              <a:buFont typeface="Wingdings" panose="05000000000000000000" pitchFamily="2" charset="2"/>
              <a:buChar char="q"/>
            </a:pPr>
            <a:r>
              <a:rPr lang="en-US" dirty="0"/>
              <a:t>Structural knowledge part</a:t>
            </a:r>
          </a:p>
          <a:p>
            <a:pPr marL="860425" lvl="1" indent="-403225">
              <a:buFont typeface="Wingdings" panose="05000000000000000000" pitchFamily="2" charset="2"/>
              <a:buChar char="q"/>
            </a:pPr>
            <a:r>
              <a:rPr lang="en-US" dirty="0"/>
              <a:t>Textual knowledge part</a:t>
            </a:r>
          </a:p>
          <a:p>
            <a:pPr marL="860425" lvl="1" indent="-403225">
              <a:buFont typeface="Wingdings" panose="05000000000000000000" pitchFamily="2" charset="2"/>
              <a:buChar char="q"/>
            </a:pPr>
            <a:r>
              <a:rPr lang="en-US" dirty="0"/>
              <a:t>Visual knowledge part</a:t>
            </a:r>
          </a:p>
        </p:txBody>
      </p:sp>
      <p:pic>
        <p:nvPicPr>
          <p:cNvPr id="10" name="Picture 9"/>
          <p:cNvPicPr>
            <a:picLocks noChangeAspect="1"/>
          </p:cNvPicPr>
          <p:nvPr/>
        </p:nvPicPr>
        <p:blipFill>
          <a:blip r:embed="rId4"/>
          <a:stretch>
            <a:fillRect/>
          </a:stretch>
        </p:blipFill>
        <p:spPr>
          <a:xfrm>
            <a:off x="2246389" y="2288452"/>
            <a:ext cx="9721098" cy="4366348"/>
          </a:xfrm>
          <a:prstGeom prst="rect">
            <a:avLst/>
          </a:prstGeom>
        </p:spPr>
      </p:pic>
      <p:pic>
        <p:nvPicPr>
          <p:cNvPr id="11" name="Picture 10"/>
          <p:cNvPicPr>
            <a:picLocks noChangeAspect="1"/>
          </p:cNvPicPr>
          <p:nvPr/>
        </p:nvPicPr>
        <p:blipFill>
          <a:blip r:embed="rId5"/>
          <a:stretch>
            <a:fillRect/>
          </a:stretch>
        </p:blipFill>
        <p:spPr>
          <a:xfrm>
            <a:off x="2803071" y="3895883"/>
            <a:ext cx="272149" cy="176897"/>
          </a:xfrm>
          <a:prstGeom prst="rect">
            <a:avLst/>
          </a:prstGeom>
        </p:spPr>
      </p:pic>
      <p:pic>
        <p:nvPicPr>
          <p:cNvPr id="12" name="Picture 11"/>
          <p:cNvPicPr>
            <a:picLocks noChangeAspect="1"/>
          </p:cNvPicPr>
          <p:nvPr/>
        </p:nvPicPr>
        <p:blipFill>
          <a:blip r:embed="rId6"/>
          <a:stretch>
            <a:fillRect/>
          </a:stretch>
        </p:blipFill>
        <p:spPr>
          <a:xfrm>
            <a:off x="8364377" y="4956973"/>
            <a:ext cx="506866" cy="238125"/>
          </a:xfrm>
          <a:prstGeom prst="rect">
            <a:avLst/>
          </a:prstGeom>
        </p:spPr>
      </p:pic>
      <p:pic>
        <p:nvPicPr>
          <p:cNvPr id="13" name="Picture 12"/>
          <p:cNvPicPr>
            <a:picLocks noChangeAspect="1"/>
          </p:cNvPicPr>
          <p:nvPr/>
        </p:nvPicPr>
        <p:blipFill>
          <a:blip r:embed="rId7"/>
          <a:stretch>
            <a:fillRect/>
          </a:stretch>
        </p:blipFill>
        <p:spPr>
          <a:xfrm>
            <a:off x="6675275" y="4956973"/>
            <a:ext cx="280530" cy="271763"/>
          </a:xfrm>
          <a:prstGeom prst="rect">
            <a:avLst/>
          </a:prstGeom>
        </p:spPr>
      </p:pic>
      <p:pic>
        <p:nvPicPr>
          <p:cNvPr id="14" name="Picture 13"/>
          <p:cNvPicPr>
            <a:picLocks noChangeAspect="1"/>
          </p:cNvPicPr>
          <p:nvPr/>
        </p:nvPicPr>
        <p:blipFill>
          <a:blip r:embed="rId8"/>
          <a:stretch>
            <a:fillRect/>
          </a:stretch>
        </p:blipFill>
        <p:spPr>
          <a:xfrm>
            <a:off x="4640709" y="4991542"/>
            <a:ext cx="241661" cy="237943"/>
          </a:xfrm>
          <a:prstGeom prst="rect">
            <a:avLst/>
          </a:prstGeom>
        </p:spPr>
      </p:pic>
      <p:pic>
        <p:nvPicPr>
          <p:cNvPr id="15" name="Picture 14"/>
          <p:cNvPicPr>
            <a:picLocks noChangeAspect="1"/>
          </p:cNvPicPr>
          <p:nvPr/>
        </p:nvPicPr>
        <p:blipFill>
          <a:blip r:embed="rId9"/>
          <a:stretch>
            <a:fillRect/>
          </a:stretch>
        </p:blipFill>
        <p:spPr>
          <a:xfrm>
            <a:off x="10787433" y="4902531"/>
            <a:ext cx="569936" cy="292567"/>
          </a:xfrm>
          <a:prstGeom prst="rect">
            <a:avLst/>
          </a:prstGeom>
        </p:spPr>
      </p:pic>
    </p:spTree>
    <p:extLst>
      <p:ext uri="{BB962C8B-B14F-4D97-AF65-F5344CB8AC3E}">
        <p14:creationId xmlns:p14="http://schemas.microsoft.com/office/powerpoint/2010/main" val="120393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a:t>
            </a:r>
          </a:p>
        </p:txBody>
      </p:sp>
      <p:sp>
        <p:nvSpPr>
          <p:cNvPr id="8" name="Content Placeholder 4"/>
          <p:cNvSpPr>
            <a:spLocks noGrp="1"/>
          </p:cNvSpPr>
          <p:nvPr>
            <p:ph idx="1"/>
          </p:nvPr>
        </p:nvSpPr>
        <p:spPr>
          <a:xfrm>
            <a:off x="330200" y="1528641"/>
            <a:ext cx="10220569" cy="4351338"/>
          </a:xfrm>
        </p:spPr>
        <p:txBody>
          <a:bodyPr>
            <a:noAutofit/>
          </a:bodyPr>
          <a:lstStyle/>
          <a:p>
            <a:pPr marL="344488" indent="-344488">
              <a:buFont typeface="Wingdings" panose="05000000000000000000" pitchFamily="2" charset="2"/>
              <a:buChar char="§"/>
            </a:pPr>
            <a:r>
              <a:rPr lang="en-US" sz="3200" dirty="0">
                <a:solidFill>
                  <a:srgbClr val="0070C0"/>
                </a:solidFill>
              </a:rPr>
              <a:t>MovieLens-1M</a:t>
            </a:r>
          </a:p>
          <a:p>
            <a:pPr marL="860425" lvl="1" indent="-403225">
              <a:lnSpc>
                <a:spcPts val="3600"/>
              </a:lnSpc>
              <a:buFont typeface="Wingdings" panose="05000000000000000000" pitchFamily="2" charset="2"/>
              <a:buChar char="q"/>
            </a:pPr>
            <a:r>
              <a:rPr lang="en-US" altLang="zh-CN" dirty="0"/>
              <a:t>Keep movies with rating = 5</a:t>
            </a:r>
          </a:p>
          <a:p>
            <a:pPr marL="860425" lvl="1" indent="-403225">
              <a:lnSpc>
                <a:spcPts val="3600"/>
              </a:lnSpc>
              <a:buFont typeface="Wingdings" panose="05000000000000000000" pitchFamily="2" charset="2"/>
              <a:buChar char="q"/>
            </a:pPr>
            <a:r>
              <a:rPr lang="en-US" altLang="zh-CN" dirty="0"/>
              <a:t>Keep users with #movie &gt; 2</a:t>
            </a:r>
            <a:endParaRPr lang="en-US" dirty="0">
              <a:solidFill>
                <a:srgbClr val="0070C0"/>
              </a:solidFill>
            </a:endParaRPr>
          </a:p>
          <a:p>
            <a:pPr marL="344488" indent="-344488">
              <a:buFont typeface="Wingdings" panose="05000000000000000000" pitchFamily="2" charset="2"/>
              <a:buChar char="§"/>
            </a:pPr>
            <a:r>
              <a:rPr lang="en-US" sz="3200" dirty="0">
                <a:solidFill>
                  <a:srgbClr val="0070C0"/>
                </a:solidFill>
              </a:rPr>
              <a:t>IntentBooks</a:t>
            </a:r>
          </a:p>
          <a:p>
            <a:pPr marL="860425" lvl="1" indent="-403225">
              <a:lnSpc>
                <a:spcPts val="3600"/>
              </a:lnSpc>
              <a:buFont typeface="Wingdings" panose="05000000000000000000" pitchFamily="2" charset="2"/>
              <a:buChar char="q"/>
            </a:pPr>
            <a:r>
              <a:rPr lang="en-US" dirty="0"/>
              <a:t>From 9-month query/click logs, apply entity linking to find out book entity</a:t>
            </a:r>
          </a:p>
          <a:p>
            <a:pPr marL="860425" lvl="1" indent="-403225">
              <a:lnSpc>
                <a:spcPts val="3600"/>
              </a:lnSpc>
              <a:buFont typeface="Wingdings" panose="05000000000000000000" pitchFamily="2" charset="2"/>
              <a:buChar char="q"/>
            </a:pPr>
            <a:r>
              <a:rPr lang="en-US" dirty="0"/>
              <a:t>Randomly select 200 extracted entities, precision is 91.5% </a:t>
            </a:r>
          </a:p>
          <a:p>
            <a:pPr marL="860425" lvl="1" indent="-403225">
              <a:lnSpc>
                <a:spcPts val="3600"/>
              </a:lnSpc>
              <a:buFont typeface="Wingdings" panose="05000000000000000000" pitchFamily="2" charset="2"/>
              <a:buChar char="q"/>
            </a:pPr>
            <a:r>
              <a:rPr lang="en-US" altLang="zh-CN" dirty="0"/>
              <a:t>Keep users with #book &gt;= 5</a:t>
            </a:r>
            <a:endParaRPr lang="en-US" dirty="0"/>
          </a:p>
        </p:txBody>
      </p:sp>
    </p:spTree>
    <p:extLst>
      <p:ext uri="{BB962C8B-B14F-4D97-AF65-F5344CB8AC3E}">
        <p14:creationId xmlns:p14="http://schemas.microsoft.com/office/powerpoint/2010/main" val="186626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a:t>
            </a:r>
          </a:p>
        </p:txBody>
      </p:sp>
      <p:sp>
        <p:nvSpPr>
          <p:cNvPr id="8" name="Content Placeholder 4"/>
          <p:cNvSpPr>
            <a:spLocks noGrp="1"/>
          </p:cNvSpPr>
          <p:nvPr>
            <p:ph idx="1"/>
          </p:nvPr>
        </p:nvSpPr>
        <p:spPr>
          <a:xfrm>
            <a:off x="1103923" y="2207723"/>
            <a:ext cx="9868877" cy="4351338"/>
          </a:xfrm>
        </p:spPr>
        <p:txBody>
          <a:bodyPr>
            <a:noAutofit/>
          </a:bodyPr>
          <a:lstStyle/>
          <a:p>
            <a:pPr marL="344488" indent="-344488">
              <a:buFont typeface="Wingdings" panose="05000000000000000000" pitchFamily="2" charset="2"/>
              <a:buChar char="§"/>
            </a:pPr>
            <a:r>
              <a:rPr lang="en-US" sz="3200" dirty="0">
                <a:solidFill>
                  <a:srgbClr val="0070C0"/>
                </a:solidFill>
              </a:rPr>
              <a:t>MovieLens-1M</a:t>
            </a:r>
          </a:p>
          <a:p>
            <a:pPr marL="860425" lvl="1" indent="-403225">
              <a:lnSpc>
                <a:spcPts val="3000"/>
              </a:lnSpc>
              <a:buFont typeface="Wingdings" panose="05000000000000000000" pitchFamily="2" charset="2"/>
              <a:buChar char="q"/>
            </a:pPr>
            <a:r>
              <a:rPr lang="en-US" altLang="zh-CN" dirty="0"/>
              <a:t>A two-staged movie-entity match (title and attributes)</a:t>
            </a:r>
          </a:p>
          <a:p>
            <a:pPr marL="860425" lvl="1" indent="-403225">
              <a:lnSpc>
                <a:spcPts val="3000"/>
              </a:lnSpc>
              <a:buFont typeface="Wingdings" panose="05000000000000000000" pitchFamily="2" charset="2"/>
              <a:buChar char="q"/>
            </a:pPr>
            <a:r>
              <a:rPr lang="en-US" altLang="zh-CN" dirty="0"/>
              <a:t>Randomly select 200 pairs, 92% are correctly matched</a:t>
            </a:r>
          </a:p>
          <a:p>
            <a:pPr marL="860425" lvl="1" indent="-403225">
              <a:lnSpc>
                <a:spcPts val="3000"/>
              </a:lnSpc>
              <a:buFont typeface="Wingdings" panose="05000000000000000000" pitchFamily="2" charset="2"/>
              <a:buChar char="q"/>
            </a:pPr>
            <a:r>
              <a:rPr lang="en-US" altLang="zh-CN" dirty="0"/>
              <a:t>134 movies are </a:t>
            </a:r>
            <a:r>
              <a:rPr lang="en-US" altLang="zh-CN" dirty="0" err="1"/>
              <a:t>mis</a:t>
            </a:r>
            <a:r>
              <a:rPr lang="en-US" altLang="zh-CN" dirty="0"/>
              <a:t>-matched</a:t>
            </a:r>
          </a:p>
          <a:p>
            <a:pPr marL="860425" lvl="1" indent="-403225">
              <a:lnSpc>
                <a:spcPts val="3000"/>
              </a:lnSpc>
              <a:buFont typeface="Wingdings" panose="05000000000000000000" pitchFamily="2" charset="2"/>
              <a:buChar char="q"/>
            </a:pPr>
            <a:r>
              <a:rPr lang="en-US" altLang="zh-CN" dirty="0"/>
              <a:t>1-step subgraph such as category, director, writer, actors, language, country, production date, rating, nominated awards, and received awards</a:t>
            </a:r>
            <a:endParaRPr lang="en-US" dirty="0">
              <a:solidFill>
                <a:srgbClr val="0070C0"/>
              </a:solidFill>
            </a:endParaRPr>
          </a:p>
          <a:p>
            <a:pPr marL="344488" indent="-344488">
              <a:buFont typeface="Wingdings" panose="05000000000000000000" pitchFamily="2" charset="2"/>
              <a:buChar char="§"/>
            </a:pPr>
            <a:r>
              <a:rPr lang="en-US" sz="3200" dirty="0">
                <a:solidFill>
                  <a:srgbClr val="0070C0"/>
                </a:solidFill>
              </a:rPr>
              <a:t>IntentBooks</a:t>
            </a:r>
          </a:p>
          <a:p>
            <a:pPr marL="860425" lvl="1" indent="-403225">
              <a:lnSpc>
                <a:spcPts val="2400"/>
              </a:lnSpc>
              <a:buFont typeface="Wingdings" panose="05000000000000000000" pitchFamily="2" charset="2"/>
              <a:buChar char="q"/>
            </a:pPr>
            <a:r>
              <a:rPr lang="en-US" altLang="zh-CN" dirty="0"/>
              <a:t>1-step subgraph include category, author, publish date, belonged series, language, and rating</a:t>
            </a:r>
          </a:p>
        </p:txBody>
      </p:sp>
      <p:pic>
        <p:nvPicPr>
          <p:cNvPr id="2" name="Picture 1"/>
          <p:cNvPicPr>
            <a:picLocks noChangeAspect="1"/>
          </p:cNvPicPr>
          <p:nvPr/>
        </p:nvPicPr>
        <p:blipFill>
          <a:blip r:embed="rId3"/>
          <a:stretch>
            <a:fillRect/>
          </a:stretch>
        </p:blipFill>
        <p:spPr>
          <a:xfrm>
            <a:off x="203200" y="1425820"/>
            <a:ext cx="4670669" cy="664672"/>
          </a:xfrm>
          <a:prstGeom prst="rect">
            <a:avLst/>
          </a:prstGeom>
        </p:spPr>
      </p:pic>
      <p:pic>
        <p:nvPicPr>
          <p:cNvPr id="3" name="Picture 2"/>
          <p:cNvPicPr>
            <a:picLocks noChangeAspect="1"/>
          </p:cNvPicPr>
          <p:nvPr/>
        </p:nvPicPr>
        <p:blipFill>
          <a:blip r:embed="rId4"/>
          <a:stretch>
            <a:fillRect/>
          </a:stretch>
        </p:blipFill>
        <p:spPr>
          <a:xfrm>
            <a:off x="7494952" y="0"/>
            <a:ext cx="4618893" cy="2648166"/>
          </a:xfrm>
          <a:prstGeom prst="rect">
            <a:avLst/>
          </a:prstGeom>
        </p:spPr>
      </p:pic>
    </p:spTree>
    <p:extLst>
      <p:ext uri="{BB962C8B-B14F-4D97-AF65-F5344CB8AC3E}">
        <p14:creationId xmlns:p14="http://schemas.microsoft.com/office/powerpoint/2010/main" val="3650374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Study of Structural Knowledge Usage</a:t>
            </a:r>
          </a:p>
        </p:txBody>
      </p:sp>
      <p:sp>
        <p:nvSpPr>
          <p:cNvPr id="8" name="Content Placeholder 4"/>
          <p:cNvSpPr>
            <a:spLocks noGrp="1"/>
          </p:cNvSpPr>
          <p:nvPr>
            <p:ph idx="1"/>
          </p:nvPr>
        </p:nvSpPr>
        <p:spPr>
          <a:xfrm>
            <a:off x="0" y="1693253"/>
            <a:ext cx="5468814" cy="4351338"/>
          </a:xfrm>
        </p:spPr>
        <p:txBody>
          <a:bodyPr>
            <a:noAutofit/>
          </a:bodyPr>
          <a:lstStyle/>
          <a:p>
            <a:pPr marL="344488" indent="-344488">
              <a:buFont typeface="Wingdings" panose="05000000000000000000" pitchFamily="2" charset="2"/>
              <a:buChar char="§"/>
            </a:pPr>
            <a:r>
              <a:rPr lang="en-US" sz="3200" dirty="0">
                <a:solidFill>
                  <a:srgbClr val="0070C0"/>
                </a:solidFill>
              </a:rPr>
              <a:t>Baselines</a:t>
            </a:r>
          </a:p>
          <a:p>
            <a:pPr marL="860425" lvl="1" indent="-403225">
              <a:lnSpc>
                <a:spcPts val="3000"/>
              </a:lnSpc>
              <a:buFont typeface="Wingdings" panose="05000000000000000000" pitchFamily="2" charset="2"/>
              <a:buChar char="q"/>
            </a:pPr>
            <a:r>
              <a:rPr lang="en-US" dirty="0"/>
              <a:t>BPRMF: without structural knowledge</a:t>
            </a:r>
            <a:endParaRPr lang="en-US" altLang="zh-CN" dirty="0"/>
          </a:p>
          <a:p>
            <a:pPr marL="860425" lvl="1" indent="-403225">
              <a:lnSpc>
                <a:spcPts val="3000"/>
              </a:lnSpc>
              <a:buFont typeface="Wingdings" panose="05000000000000000000" pitchFamily="2" charset="2"/>
              <a:buChar char="q"/>
            </a:pPr>
            <a:r>
              <a:rPr lang="en-US" dirty="0"/>
              <a:t>PRP: PageRank with Priors</a:t>
            </a:r>
            <a:endParaRPr lang="en-US" altLang="zh-CN" dirty="0"/>
          </a:p>
          <a:p>
            <a:pPr marL="860425" lvl="1" indent="-403225">
              <a:lnSpc>
                <a:spcPts val="3000"/>
              </a:lnSpc>
              <a:buFont typeface="Wingdings" panose="05000000000000000000" pitchFamily="2" charset="2"/>
              <a:buChar char="q"/>
            </a:pPr>
            <a:r>
              <a:rPr lang="en-US" dirty="0"/>
              <a:t>PER: Personalized Entity Recommendation uses meta-path</a:t>
            </a:r>
            <a:endParaRPr lang="en-US" altLang="zh-CN" dirty="0"/>
          </a:p>
          <a:p>
            <a:pPr marL="860425" lvl="1" indent="-403225">
              <a:lnSpc>
                <a:spcPts val="3000"/>
              </a:lnSpc>
              <a:buFont typeface="Wingdings" panose="05000000000000000000" pitchFamily="2" charset="2"/>
              <a:buChar char="q"/>
            </a:pPr>
            <a:r>
              <a:rPr lang="en-US" altLang="zh-CN" dirty="0" err="1"/>
              <a:t>LibFM</a:t>
            </a:r>
            <a:r>
              <a:rPr lang="en-US" altLang="zh-CN" dirty="0"/>
              <a:t>(S): item’s attributes in the structural knowledge as raw</a:t>
            </a:r>
          </a:p>
          <a:p>
            <a:pPr marL="860425" lvl="1" indent="-403225">
              <a:lnSpc>
                <a:spcPts val="3000"/>
              </a:lnSpc>
              <a:buFont typeface="Wingdings" panose="05000000000000000000" pitchFamily="2" charset="2"/>
              <a:buChar char="q"/>
            </a:pPr>
            <a:r>
              <a:rPr lang="en-US" altLang="zh-CN" dirty="0" err="1"/>
              <a:t>BPRMF+TransE</a:t>
            </a:r>
            <a:r>
              <a:rPr lang="en-US" altLang="zh-CN" dirty="0"/>
              <a:t>: ignores the heterogeneity of edges</a:t>
            </a:r>
            <a:endParaRPr lang="en-US" dirty="0">
              <a:solidFill>
                <a:srgbClr val="0070C0"/>
              </a:solidFill>
            </a:endParaRPr>
          </a:p>
        </p:txBody>
      </p:sp>
      <p:pic>
        <p:nvPicPr>
          <p:cNvPr id="5" name="Picture 4"/>
          <p:cNvPicPr>
            <a:picLocks noChangeAspect="1"/>
          </p:cNvPicPr>
          <p:nvPr/>
        </p:nvPicPr>
        <p:blipFill>
          <a:blip r:embed="rId3"/>
          <a:stretch>
            <a:fillRect/>
          </a:stretch>
        </p:blipFill>
        <p:spPr>
          <a:xfrm>
            <a:off x="5189894" y="1546055"/>
            <a:ext cx="3367645" cy="2217583"/>
          </a:xfrm>
          <a:prstGeom prst="rect">
            <a:avLst/>
          </a:prstGeom>
        </p:spPr>
      </p:pic>
      <p:pic>
        <p:nvPicPr>
          <p:cNvPr id="6" name="Picture 5"/>
          <p:cNvPicPr>
            <a:picLocks noChangeAspect="1"/>
          </p:cNvPicPr>
          <p:nvPr/>
        </p:nvPicPr>
        <p:blipFill>
          <a:blip r:embed="rId4"/>
          <a:stretch>
            <a:fillRect/>
          </a:stretch>
        </p:blipFill>
        <p:spPr>
          <a:xfrm>
            <a:off x="8565661" y="1557826"/>
            <a:ext cx="3467556" cy="2206627"/>
          </a:xfrm>
          <a:prstGeom prst="rect">
            <a:avLst/>
          </a:prstGeom>
        </p:spPr>
      </p:pic>
      <p:pic>
        <p:nvPicPr>
          <p:cNvPr id="7" name="Picture 6"/>
          <p:cNvPicPr>
            <a:picLocks noChangeAspect="1"/>
          </p:cNvPicPr>
          <p:nvPr/>
        </p:nvPicPr>
        <p:blipFill>
          <a:blip r:embed="rId5"/>
          <a:stretch>
            <a:fillRect/>
          </a:stretch>
        </p:blipFill>
        <p:spPr>
          <a:xfrm>
            <a:off x="5268048" y="4149969"/>
            <a:ext cx="3294901" cy="2160591"/>
          </a:xfrm>
          <a:prstGeom prst="rect">
            <a:avLst/>
          </a:prstGeom>
        </p:spPr>
      </p:pic>
      <p:pic>
        <p:nvPicPr>
          <p:cNvPr id="9" name="Picture 8"/>
          <p:cNvPicPr>
            <a:picLocks noChangeAspect="1"/>
          </p:cNvPicPr>
          <p:nvPr/>
        </p:nvPicPr>
        <p:blipFill>
          <a:blip r:embed="rId6"/>
          <a:stretch>
            <a:fillRect/>
          </a:stretch>
        </p:blipFill>
        <p:spPr>
          <a:xfrm>
            <a:off x="8565661" y="4146552"/>
            <a:ext cx="3467556" cy="2269880"/>
          </a:xfrm>
          <a:prstGeom prst="rect">
            <a:avLst/>
          </a:prstGeom>
        </p:spPr>
      </p:pic>
      <p:sp>
        <p:nvSpPr>
          <p:cNvPr id="10" name="TextBox 9"/>
          <p:cNvSpPr txBox="1"/>
          <p:nvPr/>
        </p:nvSpPr>
        <p:spPr>
          <a:xfrm>
            <a:off x="7948246" y="3631908"/>
            <a:ext cx="1740028" cy="400110"/>
          </a:xfrm>
          <a:prstGeom prst="rect">
            <a:avLst/>
          </a:prstGeom>
          <a:noFill/>
        </p:spPr>
        <p:txBody>
          <a:bodyPr wrap="none" rtlCol="0">
            <a:spAutoFit/>
          </a:bodyPr>
          <a:lstStyle/>
          <a:p>
            <a:r>
              <a:rPr lang="en-US" sz="2000" dirty="0">
                <a:solidFill>
                  <a:srgbClr val="0070C0"/>
                </a:solidFill>
              </a:rPr>
              <a:t>MovieLens-1M</a:t>
            </a:r>
          </a:p>
        </p:txBody>
      </p:sp>
      <p:sp>
        <p:nvSpPr>
          <p:cNvPr id="11" name="TextBox 10"/>
          <p:cNvSpPr txBox="1"/>
          <p:nvPr/>
        </p:nvSpPr>
        <p:spPr>
          <a:xfrm>
            <a:off x="7948246" y="6228456"/>
            <a:ext cx="1436355" cy="400110"/>
          </a:xfrm>
          <a:prstGeom prst="rect">
            <a:avLst/>
          </a:prstGeom>
          <a:noFill/>
        </p:spPr>
        <p:txBody>
          <a:bodyPr wrap="none" rtlCol="0">
            <a:spAutoFit/>
          </a:bodyPr>
          <a:lstStyle/>
          <a:p>
            <a:r>
              <a:rPr lang="en-US" sz="2000" dirty="0">
                <a:solidFill>
                  <a:srgbClr val="0070C0"/>
                </a:solidFill>
              </a:rPr>
              <a:t>IntentBooks</a:t>
            </a:r>
          </a:p>
        </p:txBody>
      </p:sp>
    </p:spTree>
    <p:extLst>
      <p:ext uri="{BB962C8B-B14F-4D97-AF65-F5344CB8AC3E}">
        <p14:creationId xmlns:p14="http://schemas.microsoft.com/office/powerpoint/2010/main" val="2141101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Study of Textual Knowledge Usage</a:t>
            </a:r>
          </a:p>
        </p:txBody>
      </p:sp>
      <p:sp>
        <p:nvSpPr>
          <p:cNvPr id="8" name="Content Placeholder 4"/>
          <p:cNvSpPr>
            <a:spLocks noGrp="1"/>
          </p:cNvSpPr>
          <p:nvPr>
            <p:ph idx="1"/>
          </p:nvPr>
        </p:nvSpPr>
        <p:spPr>
          <a:xfrm>
            <a:off x="0" y="1713801"/>
            <a:ext cx="5468814" cy="4351338"/>
          </a:xfrm>
        </p:spPr>
        <p:txBody>
          <a:bodyPr>
            <a:noAutofit/>
          </a:bodyPr>
          <a:lstStyle/>
          <a:p>
            <a:pPr marL="344488" indent="-344488">
              <a:buFont typeface="Wingdings" panose="05000000000000000000" pitchFamily="2" charset="2"/>
              <a:buChar char="§"/>
            </a:pPr>
            <a:r>
              <a:rPr lang="en-US" sz="3200" dirty="0">
                <a:solidFill>
                  <a:srgbClr val="0070C0"/>
                </a:solidFill>
              </a:rPr>
              <a:t>Baselines</a:t>
            </a:r>
          </a:p>
          <a:p>
            <a:pPr marL="860425" lvl="1" indent="-403225">
              <a:lnSpc>
                <a:spcPts val="3000"/>
              </a:lnSpc>
              <a:buFont typeface="Wingdings" panose="05000000000000000000" pitchFamily="2" charset="2"/>
              <a:buChar char="q"/>
            </a:pPr>
            <a:r>
              <a:rPr lang="en-US" dirty="0"/>
              <a:t>CMF(T): factorize user-item matrix and item-word matrix at the same</a:t>
            </a:r>
            <a:endParaRPr lang="en-US" altLang="zh-CN" dirty="0"/>
          </a:p>
          <a:p>
            <a:pPr marL="860425" lvl="1" indent="-403225">
              <a:lnSpc>
                <a:spcPts val="3000"/>
              </a:lnSpc>
              <a:buFont typeface="Wingdings" panose="05000000000000000000" pitchFamily="2" charset="2"/>
              <a:buChar char="q"/>
            </a:pPr>
            <a:r>
              <a:rPr lang="en-US" dirty="0"/>
              <a:t>LibFM(T): bag of words as raw features feed into LibFM</a:t>
            </a:r>
            <a:endParaRPr lang="en-US" altLang="zh-CN" dirty="0"/>
          </a:p>
          <a:p>
            <a:pPr marL="860425" lvl="1" indent="-403225">
              <a:lnSpc>
                <a:spcPts val="3000"/>
              </a:lnSpc>
              <a:buFont typeface="Wingdings" panose="05000000000000000000" pitchFamily="2" charset="2"/>
              <a:buChar char="q"/>
            </a:pPr>
            <a:r>
              <a:rPr lang="en-US" dirty="0"/>
              <a:t>CTR: integrates collaborative filtering and topic modeling</a:t>
            </a:r>
          </a:p>
          <a:p>
            <a:pPr marL="457200" lvl="1" indent="0">
              <a:lnSpc>
                <a:spcPts val="3000"/>
              </a:lnSpc>
              <a:buNone/>
            </a:pPr>
            <a:r>
              <a:rPr lang="en-US" dirty="0"/>
              <a:t>      simultaneously</a:t>
            </a:r>
            <a:endParaRPr lang="en-US" dirty="0">
              <a:solidFill>
                <a:srgbClr val="0070C0"/>
              </a:solidFill>
            </a:endParaRPr>
          </a:p>
        </p:txBody>
      </p:sp>
      <p:pic>
        <p:nvPicPr>
          <p:cNvPr id="2" name="Picture 1"/>
          <p:cNvPicPr>
            <a:picLocks noChangeAspect="1"/>
          </p:cNvPicPr>
          <p:nvPr/>
        </p:nvPicPr>
        <p:blipFill>
          <a:blip r:embed="rId3"/>
          <a:stretch>
            <a:fillRect/>
          </a:stretch>
        </p:blipFill>
        <p:spPr>
          <a:xfrm>
            <a:off x="5373573" y="1624098"/>
            <a:ext cx="3384216" cy="2204448"/>
          </a:xfrm>
          <a:prstGeom prst="rect">
            <a:avLst/>
          </a:prstGeom>
        </p:spPr>
      </p:pic>
      <p:pic>
        <p:nvPicPr>
          <p:cNvPr id="3" name="Picture 2"/>
          <p:cNvPicPr>
            <a:picLocks noChangeAspect="1"/>
          </p:cNvPicPr>
          <p:nvPr/>
        </p:nvPicPr>
        <p:blipFill>
          <a:blip r:embed="rId4"/>
          <a:stretch>
            <a:fillRect/>
          </a:stretch>
        </p:blipFill>
        <p:spPr>
          <a:xfrm>
            <a:off x="8801914" y="1624098"/>
            <a:ext cx="3385803" cy="2145077"/>
          </a:xfrm>
          <a:prstGeom prst="rect">
            <a:avLst/>
          </a:prstGeom>
        </p:spPr>
      </p:pic>
      <p:sp>
        <p:nvSpPr>
          <p:cNvPr id="10" name="TextBox 9"/>
          <p:cNvSpPr txBox="1"/>
          <p:nvPr/>
        </p:nvSpPr>
        <p:spPr>
          <a:xfrm>
            <a:off x="8143623" y="3631908"/>
            <a:ext cx="1740028" cy="400110"/>
          </a:xfrm>
          <a:prstGeom prst="rect">
            <a:avLst/>
          </a:prstGeom>
          <a:noFill/>
        </p:spPr>
        <p:txBody>
          <a:bodyPr wrap="none" rtlCol="0">
            <a:spAutoFit/>
          </a:bodyPr>
          <a:lstStyle/>
          <a:p>
            <a:r>
              <a:rPr lang="en-US" sz="2000" dirty="0">
                <a:solidFill>
                  <a:srgbClr val="0070C0"/>
                </a:solidFill>
              </a:rPr>
              <a:t>MovieLens-1M</a:t>
            </a:r>
          </a:p>
        </p:txBody>
      </p:sp>
      <p:pic>
        <p:nvPicPr>
          <p:cNvPr id="12" name="Picture 11"/>
          <p:cNvPicPr>
            <a:picLocks noChangeAspect="1"/>
          </p:cNvPicPr>
          <p:nvPr/>
        </p:nvPicPr>
        <p:blipFill>
          <a:blip r:embed="rId5"/>
          <a:stretch>
            <a:fillRect/>
          </a:stretch>
        </p:blipFill>
        <p:spPr>
          <a:xfrm>
            <a:off x="5339580" y="4180749"/>
            <a:ext cx="3452202" cy="2201486"/>
          </a:xfrm>
          <a:prstGeom prst="rect">
            <a:avLst/>
          </a:prstGeom>
        </p:spPr>
      </p:pic>
      <p:pic>
        <p:nvPicPr>
          <p:cNvPr id="13" name="Picture 12"/>
          <p:cNvPicPr>
            <a:picLocks noChangeAspect="1"/>
          </p:cNvPicPr>
          <p:nvPr/>
        </p:nvPicPr>
        <p:blipFill>
          <a:blip r:embed="rId6"/>
          <a:stretch>
            <a:fillRect/>
          </a:stretch>
        </p:blipFill>
        <p:spPr>
          <a:xfrm>
            <a:off x="8801914" y="4170552"/>
            <a:ext cx="3366407" cy="2144279"/>
          </a:xfrm>
          <a:prstGeom prst="rect">
            <a:avLst/>
          </a:prstGeom>
        </p:spPr>
      </p:pic>
      <p:sp>
        <p:nvSpPr>
          <p:cNvPr id="11" name="TextBox 10"/>
          <p:cNvSpPr txBox="1"/>
          <p:nvPr/>
        </p:nvSpPr>
        <p:spPr>
          <a:xfrm>
            <a:off x="8167068" y="6228456"/>
            <a:ext cx="1436355" cy="400110"/>
          </a:xfrm>
          <a:prstGeom prst="rect">
            <a:avLst/>
          </a:prstGeom>
          <a:noFill/>
        </p:spPr>
        <p:txBody>
          <a:bodyPr wrap="none" rtlCol="0">
            <a:spAutoFit/>
          </a:bodyPr>
          <a:lstStyle/>
          <a:p>
            <a:r>
              <a:rPr lang="en-US" sz="2000" dirty="0">
                <a:solidFill>
                  <a:srgbClr val="0070C0"/>
                </a:solidFill>
              </a:rPr>
              <a:t>IntentBooks</a:t>
            </a:r>
          </a:p>
        </p:txBody>
      </p:sp>
    </p:spTree>
    <p:extLst>
      <p:ext uri="{BB962C8B-B14F-4D97-AF65-F5344CB8AC3E}">
        <p14:creationId xmlns:p14="http://schemas.microsoft.com/office/powerpoint/2010/main" val="248825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Study of Visual Knowledge</a:t>
            </a:r>
          </a:p>
        </p:txBody>
      </p:sp>
      <p:sp>
        <p:nvSpPr>
          <p:cNvPr id="8" name="Content Placeholder 4"/>
          <p:cNvSpPr>
            <a:spLocks noGrp="1"/>
          </p:cNvSpPr>
          <p:nvPr>
            <p:ph idx="1"/>
          </p:nvPr>
        </p:nvSpPr>
        <p:spPr>
          <a:xfrm>
            <a:off x="-1" y="1693253"/>
            <a:ext cx="5488559" cy="4351338"/>
          </a:xfrm>
        </p:spPr>
        <p:txBody>
          <a:bodyPr>
            <a:noAutofit/>
          </a:bodyPr>
          <a:lstStyle/>
          <a:p>
            <a:pPr marL="344488" indent="-344488">
              <a:buFont typeface="Wingdings" panose="05000000000000000000" pitchFamily="2" charset="2"/>
              <a:buChar char="§"/>
            </a:pPr>
            <a:r>
              <a:rPr lang="en-US" sz="3200" dirty="0">
                <a:solidFill>
                  <a:srgbClr val="0070C0"/>
                </a:solidFill>
              </a:rPr>
              <a:t>Baselines</a:t>
            </a:r>
          </a:p>
          <a:p>
            <a:pPr marL="860425" lvl="1" indent="-403225">
              <a:lnSpc>
                <a:spcPts val="3000"/>
              </a:lnSpc>
              <a:buFont typeface="Wingdings" panose="05000000000000000000" pitchFamily="2" charset="2"/>
              <a:buChar char="q"/>
            </a:pPr>
            <a:r>
              <a:rPr lang="en-US" dirty="0"/>
              <a:t>CMF(V): factorize user-item matrix and item-pixel matrix at the same time</a:t>
            </a:r>
            <a:endParaRPr lang="en-US" altLang="zh-CN" dirty="0"/>
          </a:p>
          <a:p>
            <a:pPr marL="860425" lvl="1" indent="-403225">
              <a:lnSpc>
                <a:spcPts val="3000"/>
              </a:lnSpc>
              <a:buFont typeface="Wingdings" panose="05000000000000000000" pitchFamily="2" charset="2"/>
              <a:buChar char="q"/>
            </a:pPr>
            <a:r>
              <a:rPr lang="en-US" dirty="0"/>
              <a:t>LibFM(V): RGB features feed into LibFM</a:t>
            </a:r>
            <a:endParaRPr lang="en-US" altLang="zh-CN" dirty="0"/>
          </a:p>
          <a:p>
            <a:pPr marL="860425" lvl="1" indent="-403225">
              <a:lnSpc>
                <a:spcPts val="3000"/>
              </a:lnSpc>
              <a:buFont typeface="Wingdings" panose="05000000000000000000" pitchFamily="2" charset="2"/>
              <a:buChar char="q"/>
            </a:pPr>
            <a:r>
              <a:rPr lang="en-US" dirty="0"/>
              <a:t>BPRMF+SDAE(V): stacked </a:t>
            </a:r>
            <a:r>
              <a:rPr lang="en-US" dirty="0" err="1"/>
              <a:t>denoising</a:t>
            </a:r>
            <a:endParaRPr lang="en-US" dirty="0"/>
          </a:p>
          <a:p>
            <a:pPr marL="457200" lvl="1" indent="0">
              <a:lnSpc>
                <a:spcPts val="3000"/>
              </a:lnSpc>
              <a:buNone/>
            </a:pPr>
            <a:r>
              <a:rPr lang="en-US" dirty="0"/>
              <a:t>      auto-encoder to embed </a:t>
            </a:r>
            <a:endParaRPr lang="en-US" dirty="0">
              <a:solidFill>
                <a:srgbClr val="0070C0"/>
              </a:solidFill>
            </a:endParaRPr>
          </a:p>
        </p:txBody>
      </p:sp>
      <p:sp>
        <p:nvSpPr>
          <p:cNvPr id="11" name="TextBox 10"/>
          <p:cNvSpPr txBox="1"/>
          <p:nvPr/>
        </p:nvSpPr>
        <p:spPr>
          <a:xfrm>
            <a:off x="8143623" y="6132550"/>
            <a:ext cx="1436355" cy="400110"/>
          </a:xfrm>
          <a:prstGeom prst="rect">
            <a:avLst/>
          </a:prstGeom>
          <a:noFill/>
        </p:spPr>
        <p:txBody>
          <a:bodyPr wrap="none" rtlCol="0">
            <a:spAutoFit/>
          </a:bodyPr>
          <a:lstStyle/>
          <a:p>
            <a:r>
              <a:rPr lang="en-US" sz="2000" dirty="0">
                <a:solidFill>
                  <a:srgbClr val="0070C0"/>
                </a:solidFill>
              </a:rPr>
              <a:t>IntentBooks</a:t>
            </a:r>
          </a:p>
        </p:txBody>
      </p:sp>
      <p:sp>
        <p:nvSpPr>
          <p:cNvPr id="10" name="TextBox 9"/>
          <p:cNvSpPr txBox="1"/>
          <p:nvPr/>
        </p:nvSpPr>
        <p:spPr>
          <a:xfrm>
            <a:off x="8143623" y="3631908"/>
            <a:ext cx="1740028" cy="400110"/>
          </a:xfrm>
          <a:prstGeom prst="rect">
            <a:avLst/>
          </a:prstGeom>
          <a:noFill/>
        </p:spPr>
        <p:txBody>
          <a:bodyPr wrap="none" rtlCol="0">
            <a:spAutoFit/>
          </a:bodyPr>
          <a:lstStyle/>
          <a:p>
            <a:r>
              <a:rPr lang="en-US" sz="2000" dirty="0">
                <a:solidFill>
                  <a:srgbClr val="0070C0"/>
                </a:solidFill>
              </a:rPr>
              <a:t>MovieLens-1M</a:t>
            </a:r>
          </a:p>
        </p:txBody>
      </p:sp>
      <p:pic>
        <p:nvPicPr>
          <p:cNvPr id="5" name="Picture 4"/>
          <p:cNvPicPr>
            <a:picLocks noChangeAspect="1"/>
          </p:cNvPicPr>
          <p:nvPr/>
        </p:nvPicPr>
        <p:blipFill>
          <a:blip r:embed="rId3"/>
          <a:stretch>
            <a:fillRect/>
          </a:stretch>
        </p:blipFill>
        <p:spPr>
          <a:xfrm>
            <a:off x="5406888" y="1563104"/>
            <a:ext cx="3405218" cy="2188073"/>
          </a:xfrm>
          <a:prstGeom prst="rect">
            <a:avLst/>
          </a:prstGeom>
        </p:spPr>
      </p:pic>
      <p:pic>
        <p:nvPicPr>
          <p:cNvPr id="7" name="Picture 6"/>
          <p:cNvPicPr>
            <a:picLocks noChangeAspect="1"/>
          </p:cNvPicPr>
          <p:nvPr/>
        </p:nvPicPr>
        <p:blipFill>
          <a:blip r:embed="rId4"/>
          <a:stretch>
            <a:fillRect/>
          </a:stretch>
        </p:blipFill>
        <p:spPr>
          <a:xfrm>
            <a:off x="8816734" y="1537143"/>
            <a:ext cx="3375266" cy="2149149"/>
          </a:xfrm>
          <a:prstGeom prst="rect">
            <a:avLst/>
          </a:prstGeom>
        </p:spPr>
      </p:pic>
      <p:pic>
        <p:nvPicPr>
          <p:cNvPr id="9" name="Picture 8"/>
          <p:cNvPicPr>
            <a:picLocks noChangeAspect="1"/>
          </p:cNvPicPr>
          <p:nvPr/>
        </p:nvPicPr>
        <p:blipFill>
          <a:blip r:embed="rId5"/>
          <a:stretch>
            <a:fillRect/>
          </a:stretch>
        </p:blipFill>
        <p:spPr>
          <a:xfrm>
            <a:off x="5406888" y="4012141"/>
            <a:ext cx="3405218" cy="2187736"/>
          </a:xfrm>
          <a:prstGeom prst="rect">
            <a:avLst/>
          </a:prstGeom>
        </p:spPr>
      </p:pic>
      <p:pic>
        <p:nvPicPr>
          <p:cNvPr id="14" name="Picture 13"/>
          <p:cNvPicPr>
            <a:picLocks noChangeAspect="1"/>
          </p:cNvPicPr>
          <p:nvPr/>
        </p:nvPicPr>
        <p:blipFill>
          <a:blip r:embed="rId6"/>
          <a:stretch>
            <a:fillRect/>
          </a:stretch>
        </p:blipFill>
        <p:spPr>
          <a:xfrm>
            <a:off x="8808460" y="4032018"/>
            <a:ext cx="3383541" cy="2090795"/>
          </a:xfrm>
          <a:prstGeom prst="rect">
            <a:avLst/>
          </a:prstGeom>
        </p:spPr>
      </p:pic>
    </p:spTree>
    <p:extLst>
      <p:ext uri="{BB962C8B-B14F-4D97-AF65-F5344CB8AC3E}">
        <p14:creationId xmlns:p14="http://schemas.microsoft.com/office/powerpoint/2010/main" val="557244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Study of Framework</a:t>
            </a:r>
          </a:p>
        </p:txBody>
      </p:sp>
      <p:sp>
        <p:nvSpPr>
          <p:cNvPr id="8" name="Content Placeholder 4"/>
          <p:cNvSpPr>
            <a:spLocks noGrp="1"/>
          </p:cNvSpPr>
          <p:nvPr>
            <p:ph idx="1"/>
          </p:nvPr>
        </p:nvSpPr>
        <p:spPr>
          <a:xfrm>
            <a:off x="0" y="1693253"/>
            <a:ext cx="5339580" cy="4351338"/>
          </a:xfrm>
        </p:spPr>
        <p:txBody>
          <a:bodyPr>
            <a:noAutofit/>
          </a:bodyPr>
          <a:lstStyle/>
          <a:p>
            <a:pPr marL="344488" indent="-344488">
              <a:buFont typeface="Wingdings" panose="05000000000000000000" pitchFamily="2" charset="2"/>
              <a:buChar char="§"/>
            </a:pPr>
            <a:r>
              <a:rPr lang="en-US" sz="3200" dirty="0">
                <a:solidFill>
                  <a:srgbClr val="0070C0"/>
                </a:solidFill>
              </a:rPr>
              <a:t>Baselines</a:t>
            </a:r>
          </a:p>
          <a:p>
            <a:pPr marL="860425" lvl="1" indent="-403225">
              <a:lnSpc>
                <a:spcPts val="3000"/>
              </a:lnSpc>
              <a:buFont typeface="Wingdings" panose="05000000000000000000" pitchFamily="2" charset="2"/>
              <a:buChar char="q"/>
            </a:pPr>
            <a:r>
              <a:rPr lang="en-US" dirty="0"/>
              <a:t>CKE(ST), CKE(SV), CKE(TV): </a:t>
            </a:r>
            <a:r>
              <a:rPr lang="en-US" altLang="zh-CN" dirty="0"/>
              <a:t>only two types of knowledge</a:t>
            </a:r>
          </a:p>
          <a:p>
            <a:pPr marL="860425" lvl="1" indent="-403225">
              <a:lnSpc>
                <a:spcPts val="3000"/>
              </a:lnSpc>
              <a:buFont typeface="Wingdings" panose="05000000000000000000" pitchFamily="2" charset="2"/>
              <a:buChar char="q"/>
            </a:pPr>
            <a:r>
              <a:rPr lang="en-US" dirty="0"/>
              <a:t>LIBFM(STV): all knowledge as raw features</a:t>
            </a:r>
            <a:endParaRPr lang="en-US" altLang="zh-CN" dirty="0"/>
          </a:p>
          <a:p>
            <a:pPr marL="860425" lvl="1" indent="-403225">
              <a:lnSpc>
                <a:spcPts val="3000"/>
              </a:lnSpc>
              <a:buFont typeface="Wingdings" panose="05000000000000000000" pitchFamily="2" charset="2"/>
              <a:buChar char="q"/>
            </a:pPr>
            <a:r>
              <a:rPr lang="en-US" dirty="0"/>
              <a:t>BPRMF+STV: not joint-learning </a:t>
            </a:r>
            <a:endParaRPr lang="en-US" dirty="0">
              <a:solidFill>
                <a:srgbClr val="0070C0"/>
              </a:solidFill>
            </a:endParaRPr>
          </a:p>
        </p:txBody>
      </p:sp>
      <p:sp>
        <p:nvSpPr>
          <p:cNvPr id="11" name="TextBox 10"/>
          <p:cNvSpPr txBox="1"/>
          <p:nvPr/>
        </p:nvSpPr>
        <p:spPr>
          <a:xfrm>
            <a:off x="8143623" y="6132550"/>
            <a:ext cx="1436355" cy="400110"/>
          </a:xfrm>
          <a:prstGeom prst="rect">
            <a:avLst/>
          </a:prstGeom>
          <a:noFill/>
        </p:spPr>
        <p:txBody>
          <a:bodyPr wrap="none" rtlCol="0">
            <a:spAutoFit/>
          </a:bodyPr>
          <a:lstStyle/>
          <a:p>
            <a:r>
              <a:rPr lang="en-US" sz="2000" dirty="0">
                <a:solidFill>
                  <a:srgbClr val="0070C0"/>
                </a:solidFill>
              </a:rPr>
              <a:t>IntentBooks</a:t>
            </a:r>
          </a:p>
        </p:txBody>
      </p:sp>
      <p:sp>
        <p:nvSpPr>
          <p:cNvPr id="10" name="TextBox 9"/>
          <p:cNvSpPr txBox="1"/>
          <p:nvPr/>
        </p:nvSpPr>
        <p:spPr>
          <a:xfrm>
            <a:off x="8143623" y="3631908"/>
            <a:ext cx="1740028" cy="400110"/>
          </a:xfrm>
          <a:prstGeom prst="rect">
            <a:avLst/>
          </a:prstGeom>
          <a:noFill/>
        </p:spPr>
        <p:txBody>
          <a:bodyPr wrap="none" rtlCol="0">
            <a:spAutoFit/>
          </a:bodyPr>
          <a:lstStyle/>
          <a:p>
            <a:r>
              <a:rPr lang="en-US" sz="2000" dirty="0">
                <a:solidFill>
                  <a:srgbClr val="0070C0"/>
                </a:solidFill>
              </a:rPr>
              <a:t>MovieLens-1M</a:t>
            </a:r>
          </a:p>
        </p:txBody>
      </p:sp>
      <p:pic>
        <p:nvPicPr>
          <p:cNvPr id="2" name="Picture 1"/>
          <p:cNvPicPr>
            <a:picLocks noChangeAspect="1"/>
          </p:cNvPicPr>
          <p:nvPr/>
        </p:nvPicPr>
        <p:blipFill>
          <a:blip r:embed="rId3"/>
          <a:stretch>
            <a:fillRect/>
          </a:stretch>
        </p:blipFill>
        <p:spPr>
          <a:xfrm>
            <a:off x="5419813" y="1554070"/>
            <a:ext cx="3359224" cy="2231279"/>
          </a:xfrm>
          <a:prstGeom prst="rect">
            <a:avLst/>
          </a:prstGeom>
        </p:spPr>
      </p:pic>
      <p:pic>
        <p:nvPicPr>
          <p:cNvPr id="3" name="Picture 2"/>
          <p:cNvPicPr>
            <a:picLocks noChangeAspect="1"/>
          </p:cNvPicPr>
          <p:nvPr/>
        </p:nvPicPr>
        <p:blipFill>
          <a:blip r:embed="rId4"/>
          <a:stretch>
            <a:fillRect/>
          </a:stretch>
        </p:blipFill>
        <p:spPr>
          <a:xfrm>
            <a:off x="8826134" y="1582771"/>
            <a:ext cx="3337183" cy="2108772"/>
          </a:xfrm>
          <a:prstGeom prst="rect">
            <a:avLst/>
          </a:prstGeom>
        </p:spPr>
      </p:pic>
      <p:pic>
        <p:nvPicPr>
          <p:cNvPr id="12" name="Picture 11"/>
          <p:cNvPicPr>
            <a:picLocks noChangeAspect="1"/>
          </p:cNvPicPr>
          <p:nvPr/>
        </p:nvPicPr>
        <p:blipFill>
          <a:blip r:embed="rId5"/>
          <a:stretch>
            <a:fillRect/>
          </a:stretch>
        </p:blipFill>
        <p:spPr>
          <a:xfrm>
            <a:off x="5488559" y="3960103"/>
            <a:ext cx="3260661" cy="2149621"/>
          </a:xfrm>
          <a:prstGeom prst="rect">
            <a:avLst/>
          </a:prstGeom>
        </p:spPr>
      </p:pic>
      <p:pic>
        <p:nvPicPr>
          <p:cNvPr id="13" name="Picture 12"/>
          <p:cNvPicPr>
            <a:picLocks noChangeAspect="1"/>
          </p:cNvPicPr>
          <p:nvPr/>
        </p:nvPicPr>
        <p:blipFill>
          <a:blip r:embed="rId6"/>
          <a:stretch>
            <a:fillRect/>
          </a:stretch>
        </p:blipFill>
        <p:spPr>
          <a:xfrm>
            <a:off x="8828442" y="4032018"/>
            <a:ext cx="3386747" cy="2123823"/>
          </a:xfrm>
          <a:prstGeom prst="rect">
            <a:avLst/>
          </a:prstGeom>
        </p:spPr>
      </p:pic>
    </p:spTree>
    <p:extLst>
      <p:ext uri="{BB962C8B-B14F-4D97-AF65-F5344CB8AC3E}">
        <p14:creationId xmlns:p14="http://schemas.microsoft.com/office/powerpoint/2010/main" val="3908343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Leverage heterogeneous information including structure, texts, and images from knowledge base for recommendation</a:t>
            </a:r>
          </a:p>
          <a:p>
            <a:endParaRPr lang="en-US" dirty="0"/>
          </a:p>
          <a:p>
            <a:r>
              <a:rPr lang="en-US" dirty="0"/>
              <a:t>Apply embedding methods including graph embedding and unsupervised deep learning to extract semantic representation</a:t>
            </a:r>
          </a:p>
          <a:p>
            <a:endParaRPr lang="en-US" dirty="0"/>
          </a:p>
          <a:p>
            <a:r>
              <a:rPr lang="en-US" dirty="0"/>
              <a:t>Integrate knowledge base embedding with collaborative filtering, our framework capture item representation and user-item interaction at the same time</a:t>
            </a:r>
          </a:p>
        </p:txBody>
      </p:sp>
    </p:spTree>
    <p:extLst>
      <p:ext uri="{BB962C8B-B14F-4D97-AF65-F5344CB8AC3E}">
        <p14:creationId xmlns:p14="http://schemas.microsoft.com/office/powerpoint/2010/main" val="3879511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3" y="311624"/>
            <a:ext cx="10772775" cy="1658198"/>
          </a:xfrm>
        </p:spPr>
        <p:txBody>
          <a:bodyPr/>
          <a:lstStyle/>
          <a:p>
            <a:r>
              <a:rPr lang="en-US" altLang="zh-CN" dirty="0"/>
              <a:t>Overview for Recommender Systems</a:t>
            </a:r>
            <a:endParaRPr lang="en-US" dirty="0"/>
          </a:p>
        </p:txBody>
      </p:sp>
      <p:sp>
        <p:nvSpPr>
          <p:cNvPr id="9" name="Rectangle 8"/>
          <p:cNvSpPr/>
          <p:nvPr/>
        </p:nvSpPr>
        <p:spPr>
          <a:xfrm>
            <a:off x="261503" y="2086414"/>
            <a:ext cx="2807856" cy="1200329"/>
          </a:xfrm>
          <a:prstGeom prst="rect">
            <a:avLst/>
          </a:prstGeom>
        </p:spPr>
        <p:txBody>
          <a:bodyPr wrap="square">
            <a:spAutoFit/>
          </a:bodyPr>
          <a:lstStyle/>
          <a:p>
            <a:r>
              <a:rPr lang="en-US" b="1" dirty="0">
                <a:solidFill>
                  <a:srgbClr val="FF0000"/>
                </a:solidFill>
                <a:latin typeface="Calibri-Bold"/>
              </a:rPr>
              <a:t>Collaborative Filtering:</a:t>
            </a:r>
          </a:p>
          <a:p>
            <a:endParaRPr lang="en-US" b="1" dirty="0"/>
          </a:p>
          <a:p>
            <a:r>
              <a:rPr lang="en-US" b="1" dirty="0"/>
              <a:t>"Tell me what's popular among my peers"</a:t>
            </a:r>
          </a:p>
        </p:txBody>
      </p:sp>
      <p:sp>
        <p:nvSpPr>
          <p:cNvPr id="11" name="Rectangle 10"/>
          <p:cNvSpPr/>
          <p:nvPr/>
        </p:nvSpPr>
        <p:spPr>
          <a:xfrm>
            <a:off x="261503" y="4706407"/>
            <a:ext cx="2485737" cy="1200329"/>
          </a:xfrm>
          <a:prstGeom prst="rect">
            <a:avLst/>
          </a:prstGeom>
        </p:spPr>
        <p:txBody>
          <a:bodyPr wrap="square">
            <a:spAutoFit/>
          </a:bodyPr>
          <a:lstStyle/>
          <a:p>
            <a:r>
              <a:rPr lang="en-US" b="1" dirty="0">
                <a:solidFill>
                  <a:srgbClr val="FF0000"/>
                </a:solidFill>
                <a:latin typeface="Calibri-Bold"/>
              </a:rPr>
              <a:t>Content based:</a:t>
            </a:r>
          </a:p>
          <a:p>
            <a:r>
              <a:rPr lang="en-US" b="1" dirty="0">
                <a:latin typeface="Calibri-Bold"/>
              </a:rPr>
              <a:t> </a:t>
            </a:r>
          </a:p>
          <a:p>
            <a:r>
              <a:rPr lang="en-US" b="1" dirty="0"/>
              <a:t>"Show me more of the same what I've liked "</a:t>
            </a:r>
          </a:p>
        </p:txBody>
      </p:sp>
      <p:graphicFrame>
        <p:nvGraphicFramePr>
          <p:cNvPr id="12" name="Table 11"/>
          <p:cNvGraphicFramePr>
            <a:graphicFrameLocks noGrp="1"/>
          </p:cNvGraphicFramePr>
          <p:nvPr>
            <p:extLst/>
          </p:nvPr>
        </p:nvGraphicFramePr>
        <p:xfrm>
          <a:off x="8684844" y="1641252"/>
          <a:ext cx="2668955" cy="2377440"/>
        </p:xfrm>
        <a:graphic>
          <a:graphicData uri="http://schemas.openxmlformats.org/drawingml/2006/table">
            <a:tbl>
              <a:tblPr firstRow="1" bandRow="1">
                <a:tableStyleId>{8A107856-5554-42FB-B03E-39F5DBC370BA}</a:tableStyleId>
              </a:tblPr>
              <a:tblGrid>
                <a:gridCol w="2668955">
                  <a:extLst>
                    <a:ext uri="{9D8B030D-6E8A-4147-A177-3AD203B41FA5}">
                      <a16:colId xmlns:a16="http://schemas.microsoft.com/office/drawing/2014/main" val="2355593209"/>
                    </a:ext>
                  </a:extLst>
                </a:gridCol>
              </a:tblGrid>
              <a:tr h="202406">
                <a:tc>
                  <a:txBody>
                    <a:bodyPr/>
                    <a:lstStyle/>
                    <a:p>
                      <a:r>
                        <a:rPr lang="en-US" dirty="0"/>
                        <a:t>Limitation</a:t>
                      </a:r>
                    </a:p>
                  </a:txBody>
                  <a:tcPr/>
                </a:tc>
                <a:extLst>
                  <a:ext uri="{0D108BD9-81ED-4DB2-BD59-A6C34878D82A}">
                    <a16:rowId xmlns:a16="http://schemas.microsoft.com/office/drawing/2014/main" val="2169989961"/>
                  </a:ext>
                </a:extLst>
              </a:tr>
              <a:tr h="141732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Only</a:t>
                      </a:r>
                      <a:r>
                        <a:rPr lang="en-US" baseline="0" dirty="0"/>
                        <a:t> models user interest in a user-item bipartite graph, </a:t>
                      </a:r>
                      <a:r>
                        <a:rPr lang="en-US" sz="1800" b="0" i="0" u="none" strike="noStrike" kern="1200" baseline="0" dirty="0">
                          <a:solidFill>
                            <a:schemeClr val="tx1"/>
                          </a:solidFill>
                          <a:latin typeface="+mn-lt"/>
                          <a:ea typeface="+mn-ea"/>
                          <a:cs typeface="+mn-cs"/>
                        </a:rPr>
                        <a:t>no integration of other knowledge sources</a:t>
                      </a:r>
                      <a:endParaRPr lang="en-US" baseline="0" dirty="0"/>
                    </a:p>
                    <a:p>
                      <a:pPr marL="285750" indent="-285750">
                        <a:buFont typeface="Arial" panose="020B0604020202020204" pitchFamily="34" charset="0"/>
                        <a:buChar char="•"/>
                      </a:pPr>
                      <a:r>
                        <a:rPr lang="en-US" baseline="0" dirty="0"/>
                        <a:t>C</a:t>
                      </a:r>
                      <a:r>
                        <a:rPr lang="en-US" dirty="0"/>
                        <a:t>old start for new users and new items</a:t>
                      </a:r>
                    </a:p>
                  </a:txBody>
                  <a:tcPr/>
                </a:tc>
                <a:extLst>
                  <a:ext uri="{0D108BD9-81ED-4DB2-BD59-A6C34878D82A}">
                    <a16:rowId xmlns:a16="http://schemas.microsoft.com/office/drawing/2014/main" val="2475399093"/>
                  </a:ext>
                </a:extLst>
              </a:tr>
            </a:tbl>
          </a:graphicData>
        </a:graphic>
      </p:graphicFrame>
      <p:pic>
        <p:nvPicPr>
          <p:cNvPr id="14" name="Picture 13"/>
          <p:cNvPicPr>
            <a:picLocks noChangeAspect="1"/>
          </p:cNvPicPr>
          <p:nvPr/>
        </p:nvPicPr>
        <p:blipFill>
          <a:blip r:embed="rId3"/>
          <a:stretch>
            <a:fillRect/>
          </a:stretch>
        </p:blipFill>
        <p:spPr>
          <a:xfrm>
            <a:off x="2876741" y="1797486"/>
            <a:ext cx="5188276" cy="1786681"/>
          </a:xfrm>
          <a:prstGeom prst="rect">
            <a:avLst/>
          </a:prstGeom>
        </p:spPr>
      </p:pic>
      <p:pic>
        <p:nvPicPr>
          <p:cNvPr id="15" name="Picture 14"/>
          <p:cNvPicPr>
            <a:picLocks noChangeAspect="1"/>
          </p:cNvPicPr>
          <p:nvPr/>
        </p:nvPicPr>
        <p:blipFill>
          <a:blip r:embed="rId4"/>
          <a:stretch>
            <a:fillRect/>
          </a:stretch>
        </p:blipFill>
        <p:spPr>
          <a:xfrm>
            <a:off x="2876742" y="4240930"/>
            <a:ext cx="5188276" cy="2202798"/>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2616030086"/>
              </p:ext>
            </p:extLst>
          </p:nvPr>
        </p:nvGraphicFramePr>
        <p:xfrm>
          <a:off x="8684843" y="4893774"/>
          <a:ext cx="2668955" cy="1783080"/>
        </p:xfrm>
        <a:graphic>
          <a:graphicData uri="http://schemas.openxmlformats.org/drawingml/2006/table">
            <a:tbl>
              <a:tblPr firstRow="1" bandRow="1">
                <a:tableStyleId>{8A107856-5554-42FB-B03E-39F5DBC370BA}</a:tableStyleId>
              </a:tblPr>
              <a:tblGrid>
                <a:gridCol w="2668955">
                  <a:extLst>
                    <a:ext uri="{9D8B030D-6E8A-4147-A177-3AD203B41FA5}">
                      <a16:colId xmlns:a16="http://schemas.microsoft.com/office/drawing/2014/main" val="2355593209"/>
                    </a:ext>
                  </a:extLst>
                </a:gridCol>
              </a:tblGrid>
              <a:tr h="202406">
                <a:tc>
                  <a:txBody>
                    <a:bodyPr/>
                    <a:lstStyle/>
                    <a:p>
                      <a:r>
                        <a:rPr lang="en-US" dirty="0"/>
                        <a:t>Limitation</a:t>
                      </a:r>
                    </a:p>
                  </a:txBody>
                  <a:tcPr/>
                </a:tc>
                <a:extLst>
                  <a:ext uri="{0D108BD9-81ED-4DB2-BD59-A6C34878D82A}">
                    <a16:rowId xmlns:a16="http://schemas.microsoft.com/office/drawing/2014/main" val="2169989961"/>
                  </a:ext>
                </a:extLst>
              </a:tr>
              <a:tr h="1417320">
                <a:tc>
                  <a:txBody>
                    <a:bodyPr/>
                    <a:lstStyle/>
                    <a:p>
                      <a:pPr marL="285750" indent="-285750">
                        <a:buFont typeface="Arial" panose="020B0604020202020204" pitchFamily="34" charset="0"/>
                        <a:buChar char="•"/>
                      </a:pPr>
                      <a:r>
                        <a:rPr lang="en-US" dirty="0"/>
                        <a:t>Lack of diversity – “more of the same”, too similar items</a:t>
                      </a:r>
                      <a:r>
                        <a:rPr lang="en-US" baseline="0" dirty="0"/>
                        <a:t>. </a:t>
                      </a:r>
                    </a:p>
                  </a:txBody>
                  <a:tcPr/>
                </a:tc>
                <a:extLst>
                  <a:ext uri="{0D108BD9-81ED-4DB2-BD59-A6C34878D82A}">
                    <a16:rowId xmlns:a16="http://schemas.microsoft.com/office/drawing/2014/main" val="2475399093"/>
                  </a:ext>
                </a:extLst>
              </a:tr>
            </a:tbl>
          </a:graphicData>
        </a:graphic>
      </p:graphicFrame>
    </p:spTree>
    <p:extLst>
      <p:ext uri="{BB962C8B-B14F-4D97-AF65-F5344CB8AC3E}">
        <p14:creationId xmlns:p14="http://schemas.microsoft.com/office/powerpoint/2010/main" val="1120334690"/>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3" y="311624"/>
            <a:ext cx="10772775" cy="1658198"/>
          </a:xfrm>
        </p:spPr>
        <p:txBody>
          <a:bodyPr/>
          <a:lstStyle/>
          <a:p>
            <a:r>
              <a:rPr lang="en-US" altLang="zh-CN" dirty="0"/>
              <a:t>Overview for Recommender Systems</a:t>
            </a:r>
            <a:endParaRPr lang="en-US" dirty="0"/>
          </a:p>
        </p:txBody>
      </p:sp>
      <p:sp>
        <p:nvSpPr>
          <p:cNvPr id="9" name="Rectangle 8"/>
          <p:cNvSpPr/>
          <p:nvPr/>
        </p:nvSpPr>
        <p:spPr>
          <a:xfrm>
            <a:off x="261503" y="2086414"/>
            <a:ext cx="2807856" cy="1200329"/>
          </a:xfrm>
          <a:prstGeom prst="rect">
            <a:avLst/>
          </a:prstGeom>
        </p:spPr>
        <p:txBody>
          <a:bodyPr wrap="square">
            <a:spAutoFit/>
          </a:bodyPr>
          <a:lstStyle/>
          <a:p>
            <a:r>
              <a:rPr lang="en-US" b="1" dirty="0">
                <a:solidFill>
                  <a:srgbClr val="FF0000"/>
                </a:solidFill>
                <a:latin typeface="Calibri-Bold"/>
              </a:rPr>
              <a:t>Collaborative Filtering:</a:t>
            </a:r>
          </a:p>
          <a:p>
            <a:endParaRPr lang="en-US" b="1" dirty="0"/>
          </a:p>
          <a:p>
            <a:r>
              <a:rPr lang="en-US" b="1" dirty="0"/>
              <a:t>"Tell me what's popular among my peers"</a:t>
            </a:r>
          </a:p>
        </p:txBody>
      </p:sp>
      <p:sp>
        <p:nvSpPr>
          <p:cNvPr id="11" name="Rectangle 10"/>
          <p:cNvSpPr/>
          <p:nvPr/>
        </p:nvSpPr>
        <p:spPr>
          <a:xfrm>
            <a:off x="261503" y="4706407"/>
            <a:ext cx="2485737" cy="1200329"/>
          </a:xfrm>
          <a:prstGeom prst="rect">
            <a:avLst/>
          </a:prstGeom>
        </p:spPr>
        <p:txBody>
          <a:bodyPr wrap="square">
            <a:spAutoFit/>
          </a:bodyPr>
          <a:lstStyle/>
          <a:p>
            <a:r>
              <a:rPr lang="en-US" b="1" dirty="0">
                <a:solidFill>
                  <a:srgbClr val="FF0000"/>
                </a:solidFill>
                <a:latin typeface="Calibri-Bold"/>
              </a:rPr>
              <a:t>Content based:</a:t>
            </a:r>
          </a:p>
          <a:p>
            <a:r>
              <a:rPr lang="en-US" b="1" dirty="0">
                <a:latin typeface="Calibri-Bold"/>
              </a:rPr>
              <a:t> </a:t>
            </a:r>
          </a:p>
          <a:p>
            <a:r>
              <a:rPr lang="en-US" b="1" dirty="0"/>
              <a:t>"Show me more of the same what I've liked "</a:t>
            </a:r>
          </a:p>
        </p:txBody>
      </p:sp>
      <p:graphicFrame>
        <p:nvGraphicFramePr>
          <p:cNvPr id="12" name="Table 11"/>
          <p:cNvGraphicFramePr>
            <a:graphicFrameLocks noGrp="1"/>
          </p:cNvGraphicFramePr>
          <p:nvPr>
            <p:extLst/>
          </p:nvPr>
        </p:nvGraphicFramePr>
        <p:xfrm>
          <a:off x="8684844" y="1641252"/>
          <a:ext cx="2668955" cy="2377440"/>
        </p:xfrm>
        <a:graphic>
          <a:graphicData uri="http://schemas.openxmlformats.org/drawingml/2006/table">
            <a:tbl>
              <a:tblPr firstRow="1" bandRow="1">
                <a:tableStyleId>{8A107856-5554-42FB-B03E-39F5DBC370BA}</a:tableStyleId>
              </a:tblPr>
              <a:tblGrid>
                <a:gridCol w="2668955">
                  <a:extLst>
                    <a:ext uri="{9D8B030D-6E8A-4147-A177-3AD203B41FA5}">
                      <a16:colId xmlns:a16="http://schemas.microsoft.com/office/drawing/2014/main" val="2355593209"/>
                    </a:ext>
                  </a:extLst>
                </a:gridCol>
              </a:tblGrid>
              <a:tr h="202406">
                <a:tc>
                  <a:txBody>
                    <a:bodyPr/>
                    <a:lstStyle/>
                    <a:p>
                      <a:r>
                        <a:rPr lang="en-US" dirty="0"/>
                        <a:t>Limitation</a:t>
                      </a:r>
                    </a:p>
                  </a:txBody>
                  <a:tcPr/>
                </a:tc>
                <a:extLst>
                  <a:ext uri="{0D108BD9-81ED-4DB2-BD59-A6C34878D82A}">
                    <a16:rowId xmlns:a16="http://schemas.microsoft.com/office/drawing/2014/main" val="2169989961"/>
                  </a:ext>
                </a:extLst>
              </a:tr>
              <a:tr h="141732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Only</a:t>
                      </a:r>
                      <a:r>
                        <a:rPr lang="en-US" baseline="0" dirty="0"/>
                        <a:t> models user interest in a user-item bipartite graph, </a:t>
                      </a:r>
                      <a:r>
                        <a:rPr lang="en-US" sz="1800" b="0" i="0" u="none" strike="noStrike" kern="1200" baseline="0" dirty="0">
                          <a:solidFill>
                            <a:schemeClr val="tx1"/>
                          </a:solidFill>
                          <a:latin typeface="+mn-lt"/>
                          <a:ea typeface="+mn-ea"/>
                          <a:cs typeface="+mn-cs"/>
                        </a:rPr>
                        <a:t>no integration of other knowledge sources</a:t>
                      </a:r>
                      <a:endParaRPr lang="en-US" baseline="0" dirty="0"/>
                    </a:p>
                    <a:p>
                      <a:pPr marL="285750" indent="-285750">
                        <a:buFont typeface="Arial" panose="020B0604020202020204" pitchFamily="34" charset="0"/>
                        <a:buChar char="•"/>
                      </a:pPr>
                      <a:r>
                        <a:rPr lang="en-US" baseline="0" dirty="0"/>
                        <a:t>C</a:t>
                      </a:r>
                      <a:r>
                        <a:rPr lang="en-US" dirty="0"/>
                        <a:t>old start for new users and new items</a:t>
                      </a:r>
                    </a:p>
                  </a:txBody>
                  <a:tcPr/>
                </a:tc>
                <a:extLst>
                  <a:ext uri="{0D108BD9-81ED-4DB2-BD59-A6C34878D82A}">
                    <a16:rowId xmlns:a16="http://schemas.microsoft.com/office/drawing/2014/main" val="2475399093"/>
                  </a:ext>
                </a:extLst>
              </a:tr>
            </a:tbl>
          </a:graphicData>
        </a:graphic>
      </p:graphicFrame>
      <p:pic>
        <p:nvPicPr>
          <p:cNvPr id="14" name="Picture 13"/>
          <p:cNvPicPr>
            <a:picLocks noChangeAspect="1"/>
          </p:cNvPicPr>
          <p:nvPr/>
        </p:nvPicPr>
        <p:blipFill>
          <a:blip r:embed="rId3"/>
          <a:stretch>
            <a:fillRect/>
          </a:stretch>
        </p:blipFill>
        <p:spPr>
          <a:xfrm>
            <a:off x="2876741" y="1797486"/>
            <a:ext cx="5188276" cy="1786681"/>
          </a:xfrm>
          <a:prstGeom prst="rect">
            <a:avLst/>
          </a:prstGeom>
        </p:spPr>
      </p:pic>
      <p:pic>
        <p:nvPicPr>
          <p:cNvPr id="15" name="Picture 14"/>
          <p:cNvPicPr>
            <a:picLocks noChangeAspect="1"/>
          </p:cNvPicPr>
          <p:nvPr/>
        </p:nvPicPr>
        <p:blipFill>
          <a:blip r:embed="rId4"/>
          <a:stretch>
            <a:fillRect/>
          </a:stretch>
        </p:blipFill>
        <p:spPr>
          <a:xfrm>
            <a:off x="2876742" y="4240930"/>
            <a:ext cx="5188276" cy="2202798"/>
          </a:xfrm>
          <a:prstGeom prst="rect">
            <a:avLst/>
          </a:prstGeom>
        </p:spPr>
      </p:pic>
      <p:graphicFrame>
        <p:nvGraphicFramePr>
          <p:cNvPr id="16" name="Table 15"/>
          <p:cNvGraphicFramePr>
            <a:graphicFrameLocks noGrp="1"/>
          </p:cNvGraphicFramePr>
          <p:nvPr>
            <p:extLst/>
          </p:nvPr>
        </p:nvGraphicFramePr>
        <p:xfrm>
          <a:off x="8684843" y="4893774"/>
          <a:ext cx="2668955" cy="1783080"/>
        </p:xfrm>
        <a:graphic>
          <a:graphicData uri="http://schemas.openxmlformats.org/drawingml/2006/table">
            <a:tbl>
              <a:tblPr firstRow="1" bandRow="1">
                <a:tableStyleId>{8A107856-5554-42FB-B03E-39F5DBC370BA}</a:tableStyleId>
              </a:tblPr>
              <a:tblGrid>
                <a:gridCol w="2668955">
                  <a:extLst>
                    <a:ext uri="{9D8B030D-6E8A-4147-A177-3AD203B41FA5}">
                      <a16:colId xmlns:a16="http://schemas.microsoft.com/office/drawing/2014/main" val="2355593209"/>
                    </a:ext>
                  </a:extLst>
                </a:gridCol>
              </a:tblGrid>
              <a:tr h="202406">
                <a:tc>
                  <a:txBody>
                    <a:bodyPr/>
                    <a:lstStyle/>
                    <a:p>
                      <a:r>
                        <a:rPr lang="en-US" dirty="0"/>
                        <a:t>Limitation</a:t>
                      </a:r>
                    </a:p>
                  </a:txBody>
                  <a:tcPr/>
                </a:tc>
                <a:extLst>
                  <a:ext uri="{0D108BD9-81ED-4DB2-BD59-A6C34878D82A}">
                    <a16:rowId xmlns:a16="http://schemas.microsoft.com/office/drawing/2014/main" val="2169989961"/>
                  </a:ext>
                </a:extLst>
              </a:tr>
              <a:tr h="1417320">
                <a:tc>
                  <a:txBody>
                    <a:bodyPr/>
                    <a:lstStyle/>
                    <a:p>
                      <a:pPr marL="285750" indent="-285750">
                        <a:buFont typeface="Arial" panose="020B0604020202020204" pitchFamily="34" charset="0"/>
                        <a:buChar char="•"/>
                      </a:pPr>
                      <a:r>
                        <a:rPr lang="en-US" dirty="0"/>
                        <a:t>Lack of diversity – “more of the same”, too similar items</a:t>
                      </a:r>
                      <a:r>
                        <a:rPr lang="en-US" baseline="0" dirty="0"/>
                        <a:t>. </a:t>
                      </a:r>
                    </a:p>
                  </a:txBody>
                  <a:tcPr/>
                </a:tc>
                <a:extLst>
                  <a:ext uri="{0D108BD9-81ED-4DB2-BD59-A6C34878D82A}">
                    <a16:rowId xmlns:a16="http://schemas.microsoft.com/office/drawing/2014/main" val="2475399093"/>
                  </a:ext>
                </a:extLst>
              </a:tr>
            </a:tbl>
          </a:graphicData>
        </a:graphic>
      </p:graphicFrame>
    </p:spTree>
    <p:extLst>
      <p:ext uri="{BB962C8B-B14F-4D97-AF65-F5344CB8AC3E}">
        <p14:creationId xmlns:p14="http://schemas.microsoft.com/office/powerpoint/2010/main" val="2408263500"/>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3" y="311624"/>
            <a:ext cx="10772775" cy="1658198"/>
          </a:xfrm>
        </p:spPr>
        <p:txBody>
          <a:bodyPr/>
          <a:lstStyle/>
          <a:p>
            <a:r>
              <a:rPr lang="en-US" altLang="zh-CN" dirty="0"/>
              <a:t>Overview for Recommender Systems</a:t>
            </a:r>
            <a:endParaRPr lang="en-US" dirty="0"/>
          </a:p>
        </p:txBody>
      </p:sp>
      <p:sp>
        <p:nvSpPr>
          <p:cNvPr id="9" name="Rectangle 8"/>
          <p:cNvSpPr/>
          <p:nvPr/>
        </p:nvSpPr>
        <p:spPr>
          <a:xfrm>
            <a:off x="1237676" y="1495589"/>
            <a:ext cx="10725724" cy="461665"/>
          </a:xfrm>
          <a:prstGeom prst="rect">
            <a:avLst/>
          </a:prstGeom>
        </p:spPr>
        <p:txBody>
          <a:bodyPr wrap="square">
            <a:spAutoFit/>
          </a:bodyPr>
          <a:lstStyle/>
          <a:p>
            <a:r>
              <a:rPr lang="en-US" altLang="zh-CN" sz="2400" b="1" dirty="0">
                <a:solidFill>
                  <a:srgbClr val="FF0000"/>
                </a:solidFill>
                <a:latin typeface="Calibri-Bold"/>
              </a:rPr>
              <a:t>Hybrid Systems</a:t>
            </a:r>
            <a:r>
              <a:rPr lang="en-US" sz="2400" b="1" dirty="0">
                <a:solidFill>
                  <a:srgbClr val="FF0000"/>
                </a:solidFill>
                <a:latin typeface="Calibri-Bold"/>
              </a:rPr>
              <a:t>: </a:t>
            </a:r>
            <a:r>
              <a:rPr lang="en-US" sz="2400" b="1" dirty="0"/>
              <a:t>Combine collaborative filtering and content-based methods</a:t>
            </a:r>
          </a:p>
        </p:txBody>
      </p:sp>
      <p:pic>
        <p:nvPicPr>
          <p:cNvPr id="7" name="Picture 6"/>
          <p:cNvPicPr>
            <a:picLocks noChangeAspect="1"/>
          </p:cNvPicPr>
          <p:nvPr/>
        </p:nvPicPr>
        <p:blipFill>
          <a:blip r:embed="rId3"/>
          <a:stretch>
            <a:fillRect/>
          </a:stretch>
        </p:blipFill>
        <p:spPr>
          <a:xfrm>
            <a:off x="4392864" y="2668876"/>
            <a:ext cx="6960934" cy="3058908"/>
          </a:xfrm>
          <a:prstGeom prst="rect">
            <a:avLst/>
          </a:prstGeom>
        </p:spPr>
      </p:pic>
      <p:pic>
        <p:nvPicPr>
          <p:cNvPr id="8" name="Picture 7"/>
          <p:cNvPicPr>
            <a:picLocks noChangeAspect="1"/>
          </p:cNvPicPr>
          <p:nvPr/>
        </p:nvPicPr>
        <p:blipFill>
          <a:blip r:embed="rId4"/>
          <a:stretch>
            <a:fillRect/>
          </a:stretch>
        </p:blipFill>
        <p:spPr>
          <a:xfrm>
            <a:off x="460931" y="4427961"/>
            <a:ext cx="3371929" cy="2132376"/>
          </a:xfrm>
          <a:prstGeom prst="rect">
            <a:avLst/>
          </a:prstGeom>
        </p:spPr>
      </p:pic>
      <p:pic>
        <p:nvPicPr>
          <p:cNvPr id="13" name="Picture 12"/>
          <p:cNvPicPr>
            <a:picLocks noChangeAspect="1"/>
          </p:cNvPicPr>
          <p:nvPr/>
        </p:nvPicPr>
        <p:blipFill>
          <a:blip r:embed="rId5"/>
          <a:stretch>
            <a:fillRect/>
          </a:stretch>
        </p:blipFill>
        <p:spPr>
          <a:xfrm>
            <a:off x="581023" y="6491341"/>
            <a:ext cx="3391183" cy="421607"/>
          </a:xfrm>
          <a:prstGeom prst="rect">
            <a:avLst/>
          </a:prstGeom>
        </p:spPr>
      </p:pic>
      <p:sp>
        <p:nvSpPr>
          <p:cNvPr id="18" name="Rectangle 17"/>
          <p:cNvSpPr/>
          <p:nvPr/>
        </p:nvSpPr>
        <p:spPr>
          <a:xfrm>
            <a:off x="6439530" y="6122009"/>
            <a:ext cx="3021011" cy="369332"/>
          </a:xfrm>
          <a:prstGeom prst="rect">
            <a:avLst/>
          </a:prstGeom>
        </p:spPr>
        <p:txBody>
          <a:bodyPr wrap="square">
            <a:spAutoFit/>
          </a:bodyPr>
          <a:lstStyle/>
          <a:p>
            <a:r>
              <a:rPr lang="en-US" altLang="zh-CN" dirty="0">
                <a:solidFill>
                  <a:srgbClr val="002060"/>
                </a:solidFill>
                <a:latin typeface="Consolas" panose="020B0609020204030204" pitchFamily="49" charset="0"/>
              </a:rPr>
              <a:t>Factorization Machine</a:t>
            </a:r>
            <a:endParaRPr lang="en-US" dirty="0"/>
          </a:p>
        </p:txBody>
      </p:sp>
      <p:pic>
        <p:nvPicPr>
          <p:cNvPr id="21" name="Picture 20"/>
          <p:cNvPicPr>
            <a:picLocks noChangeAspect="1"/>
          </p:cNvPicPr>
          <p:nvPr/>
        </p:nvPicPr>
        <p:blipFill>
          <a:blip r:embed="rId6"/>
          <a:stretch>
            <a:fillRect/>
          </a:stretch>
        </p:blipFill>
        <p:spPr>
          <a:xfrm>
            <a:off x="460931" y="2010059"/>
            <a:ext cx="3611803" cy="2023143"/>
          </a:xfrm>
          <a:prstGeom prst="rect">
            <a:avLst/>
          </a:prstGeom>
        </p:spPr>
      </p:pic>
      <p:pic>
        <p:nvPicPr>
          <p:cNvPr id="22" name="Picture 21"/>
          <p:cNvPicPr>
            <a:picLocks noChangeAspect="1"/>
          </p:cNvPicPr>
          <p:nvPr/>
        </p:nvPicPr>
        <p:blipFill>
          <a:blip r:embed="rId7"/>
          <a:stretch>
            <a:fillRect/>
          </a:stretch>
        </p:blipFill>
        <p:spPr>
          <a:xfrm>
            <a:off x="504578" y="3991654"/>
            <a:ext cx="3669020" cy="413353"/>
          </a:xfrm>
          <a:prstGeom prst="rect">
            <a:avLst/>
          </a:prstGeom>
        </p:spPr>
      </p:pic>
    </p:spTree>
    <p:extLst>
      <p:ext uri="{BB962C8B-B14F-4D97-AF65-F5344CB8AC3E}">
        <p14:creationId xmlns:p14="http://schemas.microsoft.com/office/powerpoint/2010/main" val="409838625"/>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Base</a:t>
            </a:r>
          </a:p>
        </p:txBody>
      </p:sp>
      <p:sp>
        <p:nvSpPr>
          <p:cNvPr id="3" name="Content Placeholder 2"/>
          <p:cNvSpPr>
            <a:spLocks noGrp="1"/>
          </p:cNvSpPr>
          <p:nvPr>
            <p:ph idx="1"/>
          </p:nvPr>
        </p:nvSpPr>
        <p:spPr>
          <a:xfrm>
            <a:off x="920298" y="1488327"/>
            <a:ext cx="10515600" cy="4351338"/>
          </a:xfrm>
        </p:spPr>
        <p:txBody>
          <a:bodyPr/>
          <a:lstStyle/>
          <a:p>
            <a:r>
              <a:rPr lang="en-US" dirty="0"/>
              <a:t>Rich structured and unstructured information</a:t>
            </a:r>
          </a:p>
        </p:txBody>
      </p:sp>
      <p:sp>
        <p:nvSpPr>
          <p:cNvPr id="27" name="Rectangle 26"/>
          <p:cNvSpPr/>
          <p:nvPr/>
        </p:nvSpPr>
        <p:spPr>
          <a:xfrm>
            <a:off x="376310" y="2673919"/>
            <a:ext cx="2279199" cy="2631490"/>
          </a:xfrm>
          <a:prstGeom prst="rect">
            <a:avLst/>
          </a:prstGeom>
        </p:spPr>
        <p:txBody>
          <a:bodyPr wrap="square">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0"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1" algn="l" defTabSz="914156" rtl="0" eaLnBrk="1" latinLnBrk="0" hangingPunct="1">
              <a:defRPr sz="1800" kern="1200">
                <a:solidFill>
                  <a:schemeClr val="tx1"/>
                </a:solidFill>
                <a:latin typeface="+mn-lt"/>
                <a:ea typeface="+mn-ea"/>
                <a:cs typeface="+mn-cs"/>
              </a:defRPr>
            </a:lvl8pPr>
            <a:lvl9pPr marL="3656619" algn="l" defTabSz="914156" rtl="0" eaLnBrk="1" latinLnBrk="0" hangingPunct="1">
              <a:defRPr sz="1800" kern="1200">
                <a:solidFill>
                  <a:schemeClr val="tx1"/>
                </a:solidFill>
                <a:latin typeface="+mn-lt"/>
                <a:ea typeface="+mn-ea"/>
                <a:cs typeface="+mn-cs"/>
              </a:defRPr>
            </a:lvl9pPr>
          </a:lstStyle>
          <a:p>
            <a:pPr algn="r">
              <a:spcBef>
                <a:spcPts val="600"/>
              </a:spcBef>
            </a:pPr>
            <a:r>
              <a:rPr lang="en-US" sz="1200" dirty="0">
                <a:solidFill>
                  <a:schemeClr val="bg1">
                    <a:lumMod val="50000"/>
                    <a:alpha val="99000"/>
                  </a:schemeClr>
                </a:solidFill>
                <a:latin typeface="Segoe Pro" pitchFamily="34" charset="0"/>
              </a:rPr>
              <a:t>Rich Image</a:t>
            </a:r>
          </a:p>
          <a:p>
            <a:pPr algn="r">
              <a:spcBef>
                <a:spcPts val="600"/>
              </a:spcBef>
            </a:pPr>
            <a:r>
              <a:rPr lang="en-US" sz="1200" dirty="0">
                <a:solidFill>
                  <a:schemeClr val="bg1">
                    <a:lumMod val="50000"/>
                    <a:alpha val="99000"/>
                  </a:schemeClr>
                </a:solidFill>
                <a:latin typeface="Segoe Pro" pitchFamily="34" charset="0"/>
              </a:rPr>
              <a:t>Description </a:t>
            </a:r>
          </a:p>
          <a:p>
            <a:pPr algn="r">
              <a:spcBef>
                <a:spcPts val="600"/>
              </a:spcBef>
            </a:pPr>
            <a:r>
              <a:rPr lang="en-US" sz="1200" dirty="0">
                <a:solidFill>
                  <a:schemeClr val="bg1">
                    <a:lumMod val="50000"/>
                    <a:alpha val="99000"/>
                  </a:schemeClr>
                </a:solidFill>
                <a:latin typeface="Segoe Pro" pitchFamily="34" charset="0"/>
              </a:rPr>
              <a:t>Birth date/Place </a:t>
            </a:r>
          </a:p>
          <a:p>
            <a:pPr algn="r">
              <a:spcBef>
                <a:spcPts val="600"/>
              </a:spcBef>
            </a:pPr>
            <a:r>
              <a:rPr lang="en-US" sz="1200" dirty="0">
                <a:solidFill>
                  <a:schemeClr val="bg1">
                    <a:lumMod val="50000"/>
                    <a:alpha val="99000"/>
                  </a:schemeClr>
                </a:solidFill>
                <a:latin typeface="Segoe Pro" pitchFamily="34" charset="0"/>
              </a:rPr>
              <a:t>Net Worth</a:t>
            </a:r>
          </a:p>
          <a:p>
            <a:pPr algn="r">
              <a:spcBef>
                <a:spcPts val="600"/>
              </a:spcBef>
            </a:pPr>
            <a:r>
              <a:rPr lang="en-US" sz="1200" dirty="0">
                <a:solidFill>
                  <a:schemeClr val="bg1">
                    <a:lumMod val="50000"/>
                    <a:alpha val="99000"/>
                  </a:schemeClr>
                </a:solidFill>
                <a:latin typeface="Segoe Pro" pitchFamily="34" charset="0"/>
              </a:rPr>
              <a:t>Organizations </a:t>
            </a:r>
          </a:p>
          <a:p>
            <a:pPr algn="r">
              <a:spcBef>
                <a:spcPts val="600"/>
              </a:spcBef>
            </a:pPr>
            <a:r>
              <a:rPr lang="en-US" sz="1200" dirty="0">
                <a:solidFill>
                  <a:schemeClr val="bg1">
                    <a:lumMod val="50000"/>
                    <a:alpha val="99000"/>
                  </a:schemeClr>
                </a:solidFill>
                <a:latin typeface="Segoe Pro" pitchFamily="34" charset="0"/>
              </a:rPr>
              <a:t>Parents</a:t>
            </a:r>
          </a:p>
          <a:p>
            <a:pPr algn="r">
              <a:spcBef>
                <a:spcPts val="600"/>
              </a:spcBef>
            </a:pPr>
            <a:r>
              <a:rPr lang="en-US" sz="1200" dirty="0">
                <a:solidFill>
                  <a:schemeClr val="bg1">
                    <a:lumMod val="50000"/>
                    <a:alpha val="99000"/>
                  </a:schemeClr>
                </a:solidFill>
                <a:latin typeface="Segoe Pro" pitchFamily="34" charset="0"/>
              </a:rPr>
              <a:t>Education</a:t>
            </a:r>
          </a:p>
          <a:p>
            <a:pPr algn="r">
              <a:spcBef>
                <a:spcPts val="600"/>
              </a:spcBef>
            </a:pPr>
            <a:r>
              <a:rPr lang="en-US" sz="1200" dirty="0">
                <a:solidFill>
                  <a:schemeClr val="bg1">
                    <a:lumMod val="50000"/>
                    <a:alpha val="99000"/>
                  </a:schemeClr>
                </a:solidFill>
                <a:latin typeface="Segoe Pro" pitchFamily="34" charset="0"/>
              </a:rPr>
              <a:t>Ted Talks</a:t>
            </a:r>
          </a:p>
          <a:p>
            <a:pPr algn="r">
              <a:spcBef>
                <a:spcPts val="600"/>
              </a:spcBef>
            </a:pPr>
            <a:r>
              <a:rPr lang="en-US" sz="1200" dirty="0">
                <a:solidFill>
                  <a:schemeClr val="bg1">
                    <a:lumMod val="50000"/>
                    <a:alpha val="99000"/>
                  </a:schemeClr>
                </a:solidFill>
                <a:latin typeface="Segoe Pro" pitchFamily="34" charset="0"/>
              </a:rPr>
              <a:t>Timeline</a:t>
            </a:r>
          </a:p>
          <a:p>
            <a:pPr algn="r">
              <a:spcBef>
                <a:spcPts val="600"/>
              </a:spcBef>
            </a:pPr>
            <a:r>
              <a:rPr lang="en-US" sz="1200" dirty="0">
                <a:solidFill>
                  <a:schemeClr val="bg1">
                    <a:lumMod val="50000"/>
                    <a:alpha val="99000"/>
                  </a:schemeClr>
                </a:solidFill>
                <a:latin typeface="Segoe Pro" pitchFamily="34" charset="0"/>
              </a:rPr>
              <a:t>… </a:t>
            </a:r>
          </a:p>
        </p:txBody>
      </p:sp>
      <p:sp>
        <p:nvSpPr>
          <p:cNvPr id="28" name="Rectangle 27"/>
          <p:cNvSpPr/>
          <p:nvPr/>
        </p:nvSpPr>
        <p:spPr>
          <a:xfrm>
            <a:off x="5273422" y="3047840"/>
            <a:ext cx="2438400" cy="2669962"/>
          </a:xfrm>
          <a:prstGeom prst="rect">
            <a:avLst/>
          </a:prstGeom>
        </p:spPr>
        <p:txBody>
          <a:bodyPr wrap="square">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0"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1" algn="l" defTabSz="914156" rtl="0" eaLnBrk="1" latinLnBrk="0" hangingPunct="1">
              <a:defRPr sz="1800" kern="1200">
                <a:solidFill>
                  <a:schemeClr val="tx1"/>
                </a:solidFill>
                <a:latin typeface="+mn-lt"/>
                <a:ea typeface="+mn-ea"/>
                <a:cs typeface="+mn-cs"/>
              </a:defRPr>
            </a:lvl8pPr>
            <a:lvl9pPr marL="3656619" algn="l" defTabSz="914156" rtl="0" eaLnBrk="1" latinLnBrk="0" hangingPunct="1">
              <a:defRPr sz="1800" kern="1200">
                <a:solidFill>
                  <a:schemeClr val="tx1"/>
                </a:solidFill>
                <a:latin typeface="+mn-lt"/>
                <a:ea typeface="+mn-ea"/>
                <a:cs typeface="+mn-cs"/>
              </a:defRPr>
            </a:lvl9pPr>
          </a:lstStyle>
          <a:p>
            <a:pPr algn="r">
              <a:spcBef>
                <a:spcPts val="600"/>
              </a:spcBef>
            </a:pPr>
            <a:r>
              <a:rPr lang="en-US" sz="1200" b="1" dirty="0">
                <a:solidFill>
                  <a:schemeClr val="bg1">
                    <a:lumMod val="50000"/>
                    <a:alpha val="99000"/>
                  </a:schemeClr>
                </a:solidFill>
                <a:latin typeface="Segoe Pro" pitchFamily="34" charset="0"/>
              </a:rPr>
              <a:t>Sports </a:t>
            </a:r>
            <a:br>
              <a:rPr lang="en-US" sz="1200" b="1" dirty="0">
                <a:solidFill>
                  <a:schemeClr val="bg1">
                    <a:lumMod val="50000"/>
                    <a:alpha val="99000"/>
                  </a:schemeClr>
                </a:solidFill>
                <a:latin typeface="Segoe Pro" pitchFamily="34" charset="0"/>
              </a:rPr>
            </a:br>
            <a:r>
              <a:rPr lang="en-US" sz="1200" b="1" dirty="0">
                <a:solidFill>
                  <a:schemeClr val="bg1">
                    <a:lumMod val="50000"/>
                    <a:alpha val="99000"/>
                  </a:schemeClr>
                </a:solidFill>
                <a:latin typeface="Segoe Pro" pitchFamily="34" charset="0"/>
              </a:rPr>
              <a:t>Entertainment </a:t>
            </a:r>
            <a:br>
              <a:rPr lang="en-US" sz="1200" b="1" dirty="0">
                <a:solidFill>
                  <a:schemeClr val="bg1">
                    <a:lumMod val="50000"/>
                    <a:alpha val="99000"/>
                  </a:schemeClr>
                </a:solidFill>
                <a:latin typeface="Segoe Pro" pitchFamily="34" charset="0"/>
              </a:rPr>
            </a:br>
            <a:r>
              <a:rPr lang="en-US" sz="1200" b="1" dirty="0">
                <a:solidFill>
                  <a:schemeClr val="bg1">
                    <a:lumMod val="50000"/>
                    <a:alpha val="99000"/>
                  </a:schemeClr>
                </a:solidFill>
                <a:latin typeface="Segoe Pro" pitchFamily="34" charset="0"/>
              </a:rPr>
              <a:t>Real Estate</a:t>
            </a:r>
          </a:p>
          <a:p>
            <a:pPr algn="r">
              <a:spcBef>
                <a:spcPts val="600"/>
              </a:spcBef>
            </a:pPr>
            <a:r>
              <a:rPr lang="en-US" sz="1100" b="1" dirty="0">
                <a:solidFill>
                  <a:schemeClr val="bg1">
                    <a:lumMod val="50000"/>
                    <a:alpha val="99000"/>
                  </a:schemeClr>
                </a:solidFill>
                <a:latin typeface="Segoe Pro" pitchFamily="34" charset="0"/>
              </a:rPr>
              <a:t>Hotels/Restaurants</a:t>
            </a:r>
          </a:p>
          <a:p>
            <a:pPr algn="r">
              <a:spcBef>
                <a:spcPts val="600"/>
              </a:spcBef>
            </a:pPr>
            <a:r>
              <a:rPr lang="en-US" sz="1100" b="1" dirty="0">
                <a:solidFill>
                  <a:schemeClr val="bg1">
                    <a:lumMod val="50000"/>
                    <a:alpha val="99000"/>
                  </a:schemeClr>
                </a:solidFill>
                <a:latin typeface="Segoe Pro" pitchFamily="34" charset="0"/>
              </a:rPr>
              <a:t>Places/Attractions</a:t>
            </a:r>
            <a:r>
              <a:rPr lang="en-US" sz="1200" b="1" dirty="0">
                <a:solidFill>
                  <a:schemeClr val="bg1">
                    <a:lumMod val="50000"/>
                    <a:alpha val="99000"/>
                  </a:schemeClr>
                </a:solidFill>
                <a:latin typeface="Segoe Pro" pitchFamily="34" charset="0"/>
              </a:rPr>
              <a:t>  </a:t>
            </a:r>
          </a:p>
          <a:p>
            <a:pPr algn="r">
              <a:spcBef>
                <a:spcPts val="600"/>
              </a:spcBef>
            </a:pPr>
            <a:r>
              <a:rPr lang="en-US" sz="1100" dirty="0">
                <a:solidFill>
                  <a:schemeClr val="bg1">
                    <a:lumMod val="50000"/>
                    <a:alpha val="99000"/>
                  </a:schemeClr>
                </a:solidFill>
                <a:latin typeface="Segoe Pro" pitchFamily="34" charset="0"/>
              </a:rPr>
              <a:t>Fictional Characters</a:t>
            </a:r>
          </a:p>
          <a:p>
            <a:pPr algn="r">
              <a:spcBef>
                <a:spcPts val="600"/>
              </a:spcBef>
            </a:pPr>
            <a:r>
              <a:rPr lang="en-US" sz="1100" dirty="0">
                <a:solidFill>
                  <a:schemeClr val="bg1">
                    <a:lumMod val="50000"/>
                    <a:alpha val="99000"/>
                  </a:schemeClr>
                </a:solidFill>
                <a:latin typeface="Segoe Pro" pitchFamily="34" charset="0"/>
              </a:rPr>
              <a:t>Apps &amp; Games</a:t>
            </a:r>
          </a:p>
          <a:p>
            <a:pPr algn="r">
              <a:spcBef>
                <a:spcPts val="600"/>
              </a:spcBef>
            </a:pPr>
            <a:r>
              <a:rPr lang="en-US" sz="1000" dirty="0">
                <a:solidFill>
                  <a:schemeClr val="bg1">
                    <a:lumMod val="50000"/>
                    <a:alpha val="99000"/>
                  </a:schemeClr>
                </a:solidFill>
                <a:latin typeface="Segoe Pro" pitchFamily="34" charset="0"/>
              </a:rPr>
              <a:t>Scientific Concepts</a:t>
            </a:r>
          </a:p>
          <a:p>
            <a:pPr algn="r">
              <a:spcBef>
                <a:spcPts val="600"/>
              </a:spcBef>
            </a:pPr>
            <a:r>
              <a:rPr lang="en-US" sz="1000" dirty="0">
                <a:solidFill>
                  <a:schemeClr val="bg1">
                    <a:lumMod val="50000"/>
                    <a:alpha val="99000"/>
                  </a:schemeClr>
                </a:solidFill>
                <a:latin typeface="Segoe Pro" pitchFamily="34" charset="0"/>
              </a:rPr>
              <a:t>Historic Events</a:t>
            </a:r>
          </a:p>
          <a:p>
            <a:pPr algn="r">
              <a:spcBef>
                <a:spcPts val="600"/>
              </a:spcBef>
            </a:pPr>
            <a:r>
              <a:rPr lang="en-US" sz="1000" dirty="0">
                <a:solidFill>
                  <a:schemeClr val="bg1">
                    <a:lumMod val="50000"/>
                    <a:alpha val="99000"/>
                  </a:schemeClr>
                </a:solidFill>
                <a:latin typeface="Segoe Pro" pitchFamily="34" charset="0"/>
              </a:rPr>
              <a:t>Doctors/Lawyers</a:t>
            </a:r>
          </a:p>
          <a:p>
            <a:pPr algn="r">
              <a:spcBef>
                <a:spcPts val="600"/>
              </a:spcBef>
            </a:pPr>
            <a:endParaRPr lang="en-US" sz="1050" dirty="0">
              <a:solidFill>
                <a:schemeClr val="bg1">
                  <a:lumMod val="50000"/>
                  <a:alpha val="99000"/>
                </a:schemeClr>
              </a:solidFill>
              <a:latin typeface="Segoe Pro" pitchFamily="34" charset="0"/>
            </a:endParaRPr>
          </a:p>
        </p:txBody>
      </p:sp>
      <p:sp>
        <p:nvSpPr>
          <p:cNvPr id="29" name="Rectangle 28"/>
          <p:cNvSpPr/>
          <p:nvPr/>
        </p:nvSpPr>
        <p:spPr>
          <a:xfrm>
            <a:off x="1690103" y="2239889"/>
            <a:ext cx="3583319" cy="369332"/>
          </a:xfrm>
          <a:prstGeom prst="rect">
            <a:avLst/>
          </a:prstGeom>
        </p:spPr>
        <p:txBody>
          <a:bodyPr wrap="square">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0"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1" algn="l" defTabSz="914156" rtl="0" eaLnBrk="1" latinLnBrk="0" hangingPunct="1">
              <a:defRPr sz="1800" kern="1200">
                <a:solidFill>
                  <a:schemeClr val="tx1"/>
                </a:solidFill>
                <a:latin typeface="+mn-lt"/>
                <a:ea typeface="+mn-ea"/>
                <a:cs typeface="+mn-cs"/>
              </a:defRPr>
            </a:lvl8pPr>
            <a:lvl9pPr marL="3656619" algn="l" defTabSz="914156" rtl="0" eaLnBrk="1" latinLnBrk="0" hangingPunct="1">
              <a:defRPr sz="1800" kern="1200">
                <a:solidFill>
                  <a:schemeClr val="tx1"/>
                </a:solidFill>
                <a:latin typeface="+mn-lt"/>
                <a:ea typeface="+mn-ea"/>
                <a:cs typeface="+mn-cs"/>
              </a:defRPr>
            </a:lvl9pPr>
          </a:lstStyle>
          <a:p>
            <a:pPr algn="ctr">
              <a:lnSpc>
                <a:spcPct val="90000"/>
              </a:lnSpc>
              <a:spcBef>
                <a:spcPts val="600"/>
              </a:spcBef>
              <a:spcAft>
                <a:spcPts val="600"/>
              </a:spcAft>
            </a:pPr>
            <a:r>
              <a:rPr lang="en-US" sz="2000" b="1" dirty="0">
                <a:solidFill>
                  <a:srgbClr val="1F497D"/>
                </a:solidFill>
                <a:latin typeface="Calibri" panose="020F0502020204030204" pitchFamily="34" charset="0"/>
                <a:ea typeface="Calibri" panose="020F0502020204030204" pitchFamily="34" charset="0"/>
                <a:cs typeface="Times New Roman" panose="02020603050405020304" pitchFamily="18" charset="0"/>
              </a:rPr>
              <a:t>&gt;17B Facets&amp; Relationships </a:t>
            </a:r>
          </a:p>
        </p:txBody>
      </p:sp>
      <p:pic>
        <p:nvPicPr>
          <p:cNvPr id="30" name="Picture 29"/>
          <p:cNvPicPr>
            <a:picLocks noChangeAspect="1"/>
          </p:cNvPicPr>
          <p:nvPr/>
        </p:nvPicPr>
        <p:blipFill>
          <a:blip r:embed="rId3"/>
          <a:stretch>
            <a:fillRect/>
          </a:stretch>
        </p:blipFill>
        <p:spPr>
          <a:xfrm>
            <a:off x="7711822" y="3047840"/>
            <a:ext cx="2026898" cy="1792916"/>
          </a:xfrm>
          <a:prstGeom prst="rect">
            <a:avLst/>
          </a:prstGeom>
        </p:spPr>
      </p:pic>
      <p:sp>
        <p:nvSpPr>
          <p:cNvPr id="31" name="Rectangle 30"/>
          <p:cNvSpPr/>
          <p:nvPr/>
        </p:nvSpPr>
        <p:spPr>
          <a:xfrm>
            <a:off x="6094110" y="2576122"/>
            <a:ext cx="2997958" cy="369332"/>
          </a:xfrm>
          <a:prstGeom prst="rect">
            <a:avLst/>
          </a:prstGeom>
        </p:spPr>
        <p:txBody>
          <a:bodyPr wrap="square">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0"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1" algn="l" defTabSz="914156" rtl="0" eaLnBrk="1" latinLnBrk="0" hangingPunct="1">
              <a:defRPr sz="1800" kern="1200">
                <a:solidFill>
                  <a:schemeClr val="tx1"/>
                </a:solidFill>
                <a:latin typeface="+mn-lt"/>
                <a:ea typeface="+mn-ea"/>
                <a:cs typeface="+mn-cs"/>
              </a:defRPr>
            </a:lvl8pPr>
            <a:lvl9pPr marL="3656619" algn="l" defTabSz="914156" rtl="0" eaLnBrk="1" latinLnBrk="0" hangingPunct="1">
              <a:defRPr sz="1800" kern="1200">
                <a:solidFill>
                  <a:schemeClr val="tx1"/>
                </a:solidFill>
                <a:latin typeface="+mn-lt"/>
                <a:ea typeface="+mn-ea"/>
                <a:cs typeface="+mn-cs"/>
              </a:defRPr>
            </a:lvl9pPr>
          </a:lstStyle>
          <a:p>
            <a:pPr algn="ctr">
              <a:lnSpc>
                <a:spcPct val="90000"/>
              </a:lnSpc>
              <a:spcBef>
                <a:spcPts val="600"/>
              </a:spcBef>
              <a:spcAft>
                <a:spcPts val="600"/>
              </a:spcAft>
            </a:pPr>
            <a:r>
              <a:rPr lang="en-US" sz="2000" b="1" dirty="0">
                <a:solidFill>
                  <a:srgbClr val="1F497D"/>
                </a:solidFill>
                <a:latin typeface="Calibri" panose="020F0502020204030204" pitchFamily="34" charset="0"/>
                <a:ea typeface="Calibri" panose="020F0502020204030204" pitchFamily="34" charset="0"/>
                <a:cs typeface="Times New Roman" panose="02020603050405020304" pitchFamily="18" charset="0"/>
              </a:rPr>
              <a:t>Dozens of domains </a:t>
            </a:r>
          </a:p>
        </p:txBody>
      </p:sp>
      <p:pic>
        <p:nvPicPr>
          <p:cNvPr id="32" name="Picture 31"/>
          <p:cNvPicPr>
            <a:picLocks noChangeAspect="1"/>
          </p:cNvPicPr>
          <p:nvPr/>
        </p:nvPicPr>
        <p:blipFill rotWithShape="1">
          <a:blip r:embed="rId4"/>
          <a:srcRect l="28342" t="7613" r="51758" b="14059"/>
          <a:stretch/>
        </p:blipFill>
        <p:spPr>
          <a:xfrm>
            <a:off x="2701414" y="2747527"/>
            <a:ext cx="1446819" cy="3559176"/>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pic>
        <p:nvPicPr>
          <p:cNvPr id="33" name="Picture 32"/>
          <p:cNvPicPr>
            <a:picLocks noChangeAspect="1"/>
          </p:cNvPicPr>
          <p:nvPr/>
        </p:nvPicPr>
        <p:blipFill rotWithShape="1">
          <a:blip r:embed="rId5"/>
          <a:srcRect l="48482" t="20666" r="20542" b="17691"/>
          <a:stretch/>
        </p:blipFill>
        <p:spPr>
          <a:xfrm>
            <a:off x="3370182" y="3722678"/>
            <a:ext cx="1903240" cy="2367150"/>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sp>
        <p:nvSpPr>
          <p:cNvPr id="34" name="Rounded Rectangle 33"/>
          <p:cNvSpPr/>
          <p:nvPr/>
        </p:nvSpPr>
        <p:spPr>
          <a:xfrm>
            <a:off x="3370182" y="4436773"/>
            <a:ext cx="1903240" cy="658891"/>
          </a:xfrm>
          <a:prstGeom prst="roundRect">
            <a:avLst/>
          </a:prstGeom>
          <a:solidFill>
            <a:srgbClr val="ED7D31">
              <a:alpha val="25098"/>
            </a:srgbClr>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156" rtl="0" eaLnBrk="1" latinLnBrk="0" hangingPunct="1">
              <a:defRPr sz="1800" kern="1200">
                <a:solidFill>
                  <a:schemeClr val="lt1"/>
                </a:solidFill>
                <a:latin typeface="+mn-lt"/>
                <a:ea typeface="+mn-ea"/>
                <a:cs typeface="+mn-cs"/>
              </a:defRPr>
            </a:lvl1pPr>
            <a:lvl2pPr marL="457078" algn="l" defTabSz="914156" rtl="0" eaLnBrk="1" latinLnBrk="0" hangingPunct="1">
              <a:defRPr sz="1800" kern="1200">
                <a:solidFill>
                  <a:schemeClr val="lt1"/>
                </a:solidFill>
                <a:latin typeface="+mn-lt"/>
                <a:ea typeface="+mn-ea"/>
                <a:cs typeface="+mn-cs"/>
              </a:defRPr>
            </a:lvl2pPr>
            <a:lvl3pPr marL="914156" algn="l" defTabSz="914156" rtl="0" eaLnBrk="1" latinLnBrk="0" hangingPunct="1">
              <a:defRPr sz="1800" kern="1200">
                <a:solidFill>
                  <a:schemeClr val="lt1"/>
                </a:solidFill>
                <a:latin typeface="+mn-lt"/>
                <a:ea typeface="+mn-ea"/>
                <a:cs typeface="+mn-cs"/>
              </a:defRPr>
            </a:lvl3pPr>
            <a:lvl4pPr marL="1371232" algn="l" defTabSz="914156" rtl="0" eaLnBrk="1" latinLnBrk="0" hangingPunct="1">
              <a:defRPr sz="1800" kern="1200">
                <a:solidFill>
                  <a:schemeClr val="lt1"/>
                </a:solidFill>
                <a:latin typeface="+mn-lt"/>
                <a:ea typeface="+mn-ea"/>
                <a:cs typeface="+mn-cs"/>
              </a:defRPr>
            </a:lvl4pPr>
            <a:lvl5pPr marL="1828310" algn="l" defTabSz="914156" rtl="0" eaLnBrk="1" latinLnBrk="0" hangingPunct="1">
              <a:defRPr sz="1800" kern="1200">
                <a:solidFill>
                  <a:schemeClr val="lt1"/>
                </a:solidFill>
                <a:latin typeface="+mn-lt"/>
                <a:ea typeface="+mn-ea"/>
                <a:cs typeface="+mn-cs"/>
              </a:defRPr>
            </a:lvl5pPr>
            <a:lvl6pPr marL="2285388" algn="l" defTabSz="914156" rtl="0" eaLnBrk="1" latinLnBrk="0" hangingPunct="1">
              <a:defRPr sz="1800" kern="1200">
                <a:solidFill>
                  <a:schemeClr val="lt1"/>
                </a:solidFill>
                <a:latin typeface="+mn-lt"/>
                <a:ea typeface="+mn-ea"/>
                <a:cs typeface="+mn-cs"/>
              </a:defRPr>
            </a:lvl6pPr>
            <a:lvl7pPr marL="2742466" algn="l" defTabSz="914156" rtl="0" eaLnBrk="1" latinLnBrk="0" hangingPunct="1">
              <a:defRPr sz="1800" kern="1200">
                <a:solidFill>
                  <a:schemeClr val="lt1"/>
                </a:solidFill>
                <a:latin typeface="+mn-lt"/>
                <a:ea typeface="+mn-ea"/>
                <a:cs typeface="+mn-cs"/>
              </a:defRPr>
            </a:lvl7pPr>
            <a:lvl8pPr marL="3199541" algn="l" defTabSz="914156" rtl="0" eaLnBrk="1" latinLnBrk="0" hangingPunct="1">
              <a:defRPr sz="1800" kern="1200">
                <a:solidFill>
                  <a:schemeClr val="lt1"/>
                </a:solidFill>
                <a:latin typeface="+mn-lt"/>
                <a:ea typeface="+mn-ea"/>
                <a:cs typeface="+mn-cs"/>
              </a:defRPr>
            </a:lvl8pPr>
            <a:lvl9pPr marL="3656619" algn="l" defTabSz="914156"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92847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Base</a:t>
            </a:r>
          </a:p>
        </p:txBody>
      </p:sp>
      <p:pic>
        <p:nvPicPr>
          <p:cNvPr id="4" name="Picture 3"/>
          <p:cNvPicPr>
            <a:picLocks noChangeAspect="1"/>
          </p:cNvPicPr>
          <p:nvPr/>
        </p:nvPicPr>
        <p:blipFill>
          <a:blip r:embed="rId3"/>
          <a:stretch>
            <a:fillRect/>
          </a:stretch>
        </p:blipFill>
        <p:spPr>
          <a:xfrm>
            <a:off x="410473" y="2680776"/>
            <a:ext cx="2633166" cy="1645729"/>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sp>
        <p:nvSpPr>
          <p:cNvPr id="5" name="Rectangle 4"/>
          <p:cNvSpPr/>
          <p:nvPr/>
        </p:nvSpPr>
        <p:spPr>
          <a:xfrm>
            <a:off x="309795" y="1989908"/>
            <a:ext cx="4053409" cy="369332"/>
          </a:xfrm>
          <a:prstGeom prst="rect">
            <a:avLst/>
          </a:prstGeom>
        </p:spPr>
        <p:txBody>
          <a:bodyPr wrap="square">
            <a:spAutoFit/>
          </a:bodyPr>
          <a:lstStyle/>
          <a:p>
            <a:pPr marL="0" lvl="1" algn="ctr">
              <a:lnSpc>
                <a:spcPct val="90000"/>
              </a:lnSpc>
              <a:spcBef>
                <a:spcPts val="600"/>
              </a:spcBef>
              <a:spcAft>
                <a:spcPts val="600"/>
              </a:spcAft>
            </a:pPr>
            <a:r>
              <a:rPr lang="en-US" sz="2000" b="1" dirty="0">
                <a:solidFill>
                  <a:srgbClr val="1F497D"/>
                </a:solidFill>
                <a:latin typeface="Calibri" panose="020F0502020204030204" pitchFamily="34" charset="0"/>
                <a:ea typeface="Calibri" panose="020F0502020204030204" pitchFamily="34" charset="0"/>
                <a:cs typeface="Times New Roman" panose="02020603050405020304" pitchFamily="18" charset="0"/>
              </a:rPr>
              <a:t>Entity Pane Experiences </a:t>
            </a:r>
          </a:p>
        </p:txBody>
      </p:sp>
      <p:sp>
        <p:nvSpPr>
          <p:cNvPr id="6" name="TextBox 5"/>
          <p:cNvSpPr txBox="1"/>
          <p:nvPr/>
        </p:nvSpPr>
        <p:spPr>
          <a:xfrm>
            <a:off x="410473" y="4405267"/>
            <a:ext cx="2032926" cy="338554"/>
          </a:xfrm>
          <a:prstGeom prst="rect">
            <a:avLst/>
          </a:prstGeom>
          <a:noFill/>
        </p:spPr>
        <p:txBody>
          <a:bodyPr wrap="square" rtlCol="0">
            <a:spAutoFit/>
          </a:bodyPr>
          <a:lstStyle/>
          <a:p>
            <a:r>
              <a:rPr lang="en-US" sz="1600" i="1" dirty="0">
                <a:solidFill>
                  <a:schemeClr val="bg1">
                    <a:lumMod val="50000"/>
                  </a:schemeClr>
                </a:solidFill>
              </a:rPr>
              <a:t>Smart Search </a:t>
            </a:r>
          </a:p>
        </p:txBody>
      </p:sp>
      <p:sp>
        <p:nvSpPr>
          <p:cNvPr id="7" name="TextBox 6"/>
          <p:cNvSpPr txBox="1"/>
          <p:nvPr/>
        </p:nvSpPr>
        <p:spPr>
          <a:xfrm>
            <a:off x="2017468" y="5568327"/>
            <a:ext cx="2210956" cy="338554"/>
          </a:xfrm>
          <a:prstGeom prst="rect">
            <a:avLst/>
          </a:prstGeom>
          <a:noFill/>
        </p:spPr>
        <p:txBody>
          <a:bodyPr wrap="square" rtlCol="0">
            <a:spAutoFit/>
          </a:bodyPr>
          <a:lstStyle/>
          <a:p>
            <a:r>
              <a:rPr lang="en-US" sz="1600" i="1" dirty="0" err="1">
                <a:solidFill>
                  <a:schemeClr val="bg1">
                    <a:lumMod val="50000"/>
                  </a:schemeClr>
                </a:solidFill>
              </a:rPr>
              <a:t>Bing.Com</a:t>
            </a:r>
            <a:r>
              <a:rPr lang="en-US" sz="1600" i="1" dirty="0">
                <a:solidFill>
                  <a:schemeClr val="bg1">
                    <a:lumMod val="50000"/>
                  </a:schemeClr>
                </a:solidFill>
              </a:rPr>
              <a:t> </a:t>
            </a:r>
          </a:p>
        </p:txBody>
      </p:sp>
      <p:sp>
        <p:nvSpPr>
          <p:cNvPr id="8" name="TextBox 7"/>
          <p:cNvSpPr txBox="1"/>
          <p:nvPr/>
        </p:nvSpPr>
        <p:spPr>
          <a:xfrm>
            <a:off x="3043639" y="6125269"/>
            <a:ext cx="1777087" cy="338554"/>
          </a:xfrm>
          <a:prstGeom prst="rect">
            <a:avLst/>
          </a:prstGeom>
          <a:noFill/>
        </p:spPr>
        <p:txBody>
          <a:bodyPr wrap="square" rtlCol="0">
            <a:spAutoFit/>
          </a:bodyPr>
          <a:lstStyle/>
          <a:p>
            <a:r>
              <a:rPr lang="en-US" sz="1600" i="1" dirty="0">
                <a:solidFill>
                  <a:schemeClr val="bg1">
                    <a:lumMod val="50000"/>
                  </a:schemeClr>
                </a:solidFill>
              </a:rPr>
              <a:t>Xbox</a:t>
            </a:r>
          </a:p>
        </p:txBody>
      </p:sp>
      <p:pic>
        <p:nvPicPr>
          <p:cNvPr id="10" name="Picture 9"/>
          <p:cNvPicPr>
            <a:picLocks noChangeAspect="1"/>
          </p:cNvPicPr>
          <p:nvPr/>
        </p:nvPicPr>
        <p:blipFill>
          <a:blip r:embed="rId4"/>
          <a:stretch>
            <a:fillRect/>
          </a:stretch>
        </p:blipFill>
        <p:spPr>
          <a:xfrm>
            <a:off x="2064856" y="2451770"/>
            <a:ext cx="1146310" cy="3056828"/>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5"/>
          <a:stretch>
            <a:fillRect/>
          </a:stretch>
        </p:blipFill>
        <p:spPr>
          <a:xfrm>
            <a:off x="3043639" y="2926454"/>
            <a:ext cx="1405791" cy="3200877"/>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sp>
        <p:nvSpPr>
          <p:cNvPr id="13" name="Rectangle 12"/>
          <p:cNvSpPr/>
          <p:nvPr/>
        </p:nvSpPr>
        <p:spPr>
          <a:xfrm>
            <a:off x="8925114" y="1995304"/>
            <a:ext cx="3266885" cy="369332"/>
          </a:xfrm>
          <a:prstGeom prst="rect">
            <a:avLst/>
          </a:prstGeom>
        </p:spPr>
        <p:txBody>
          <a:bodyPr wrap="square">
            <a:spAutoFit/>
          </a:bodyPr>
          <a:lstStyle/>
          <a:p>
            <a:pPr marL="0" lvl="1">
              <a:lnSpc>
                <a:spcPct val="90000"/>
              </a:lnSpc>
              <a:spcBef>
                <a:spcPts val="600"/>
              </a:spcBef>
              <a:spcAft>
                <a:spcPts val="600"/>
              </a:spcAft>
            </a:pPr>
            <a:r>
              <a:rPr lang="en-US" sz="2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Cortana Recommendation?</a:t>
            </a:r>
          </a:p>
        </p:txBody>
      </p:sp>
      <p:pic>
        <p:nvPicPr>
          <p:cNvPr id="15" name="Picture 14"/>
          <p:cNvPicPr>
            <a:picLocks noChangeAspect="1"/>
          </p:cNvPicPr>
          <p:nvPr/>
        </p:nvPicPr>
        <p:blipFill rotWithShape="1">
          <a:blip r:embed="rId6"/>
          <a:srcRect l="34327" t="5696" r="34445" b="11029"/>
          <a:stretch/>
        </p:blipFill>
        <p:spPr>
          <a:xfrm>
            <a:off x="5540801" y="2409092"/>
            <a:ext cx="1541703" cy="2569506"/>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rotWithShape="1">
          <a:blip r:embed="rId7"/>
          <a:srcRect l="34327" t="5883" r="34562" b="10843"/>
          <a:stretch/>
        </p:blipFill>
        <p:spPr>
          <a:xfrm>
            <a:off x="5954592" y="2862654"/>
            <a:ext cx="1582454" cy="2647339"/>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pic>
        <p:nvPicPr>
          <p:cNvPr id="17" name="Picture 16"/>
          <p:cNvPicPr>
            <a:picLocks noChangeAspect="1"/>
          </p:cNvPicPr>
          <p:nvPr/>
        </p:nvPicPr>
        <p:blipFill rotWithShape="1">
          <a:blip r:embed="rId8"/>
          <a:srcRect l="34327" t="6444" r="34328" b="11029"/>
          <a:stretch/>
        </p:blipFill>
        <p:spPr>
          <a:xfrm>
            <a:off x="6385612" y="3422413"/>
            <a:ext cx="1544276" cy="2541142"/>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pic>
        <p:nvPicPr>
          <p:cNvPr id="20" name="Picture 19"/>
          <p:cNvPicPr>
            <a:picLocks noChangeAspect="1"/>
          </p:cNvPicPr>
          <p:nvPr/>
        </p:nvPicPr>
        <p:blipFill>
          <a:blip r:embed="rId9"/>
          <a:stretch>
            <a:fillRect/>
          </a:stretch>
        </p:blipFill>
        <p:spPr>
          <a:xfrm>
            <a:off x="9412138" y="2409091"/>
            <a:ext cx="1998817" cy="3552401"/>
          </a:xfrm>
          <a:prstGeom prst="rect">
            <a:avLst/>
          </a:prstGeom>
        </p:spPr>
      </p:pic>
      <p:sp>
        <p:nvSpPr>
          <p:cNvPr id="21" name="Rectangle 20"/>
          <p:cNvSpPr/>
          <p:nvPr/>
        </p:nvSpPr>
        <p:spPr>
          <a:xfrm>
            <a:off x="5667014" y="1992430"/>
            <a:ext cx="2405136" cy="369332"/>
          </a:xfrm>
          <a:prstGeom prst="rect">
            <a:avLst/>
          </a:prstGeom>
        </p:spPr>
        <p:txBody>
          <a:bodyPr wrap="square">
            <a:spAutoFit/>
          </a:bodyPr>
          <a:lstStyle/>
          <a:p>
            <a:pPr marL="0" lvl="1">
              <a:lnSpc>
                <a:spcPct val="90000"/>
              </a:lnSpc>
              <a:spcBef>
                <a:spcPts val="600"/>
              </a:spcBef>
              <a:spcAft>
                <a:spcPts val="600"/>
              </a:spcAft>
            </a:pPr>
            <a:r>
              <a:rPr lang="en-US" sz="2000" b="1" dirty="0">
                <a:solidFill>
                  <a:srgbClr val="1F497D"/>
                </a:solidFill>
                <a:latin typeface="Calibri" panose="020F0502020204030204" pitchFamily="34" charset="0"/>
                <a:ea typeface="Calibri" panose="020F0502020204030204" pitchFamily="34" charset="0"/>
                <a:cs typeface="Times New Roman" panose="02020603050405020304" pitchFamily="18" charset="0"/>
              </a:rPr>
              <a:t>Cortana Experiences</a:t>
            </a:r>
          </a:p>
        </p:txBody>
      </p:sp>
    </p:spTree>
    <p:extLst>
      <p:ext uri="{BB962C8B-B14F-4D97-AF65-F5344CB8AC3E}">
        <p14:creationId xmlns:p14="http://schemas.microsoft.com/office/powerpoint/2010/main" val="189665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5" name="Rectangle 4"/>
          <p:cNvSpPr/>
          <p:nvPr/>
        </p:nvSpPr>
        <p:spPr>
          <a:xfrm>
            <a:off x="477401" y="2181948"/>
            <a:ext cx="5056766" cy="3862596"/>
          </a:xfrm>
          <a:prstGeom prst="rect">
            <a:avLst/>
          </a:prstGeom>
        </p:spPr>
        <p:txBody>
          <a:bodyPr wrap="square">
            <a:spAutoFit/>
          </a:bodyPr>
          <a:lstStyle/>
          <a:p>
            <a:pPr marL="344488" indent="-344488">
              <a:buFont typeface="Wingdings" panose="05000000000000000000" pitchFamily="2" charset="2"/>
              <a:buChar char="§"/>
            </a:pPr>
            <a:r>
              <a:rPr lang="en-US" sz="3200" dirty="0">
                <a:solidFill>
                  <a:srgbClr val="0070C0"/>
                </a:solidFill>
              </a:rPr>
              <a:t>User Implicit Feedback</a:t>
            </a:r>
          </a:p>
          <a:p>
            <a:endParaRPr lang="en-US" sz="2400" dirty="0">
              <a:latin typeface="Segoe UI" panose="020B0502040204020203" pitchFamily="34" charset="0"/>
              <a:ea typeface="Arial Unicode MS" panose="020B0604020202020204" pitchFamily="34" charset="-122"/>
              <a:cs typeface="Segoe UI" panose="020B0502040204020203" pitchFamily="34" charset="0"/>
            </a:endParaRPr>
          </a:p>
          <a:p>
            <a:endParaRPr lang="en-US" sz="2400" dirty="0">
              <a:latin typeface="Segoe UI" panose="020B0502040204020203" pitchFamily="34" charset="0"/>
              <a:ea typeface="Arial Unicode MS" panose="020B0604020202020204" pitchFamily="34" charset="-122"/>
              <a:cs typeface="Segoe UI" panose="020B0502040204020203" pitchFamily="34" charset="0"/>
            </a:endParaRPr>
          </a:p>
          <a:p>
            <a:endParaRPr lang="en-US" sz="2400" dirty="0">
              <a:latin typeface="Segoe UI" panose="020B0502040204020203" pitchFamily="34" charset="0"/>
              <a:ea typeface="Arial Unicode MS" panose="020B0604020202020204" pitchFamily="34" charset="-122"/>
              <a:cs typeface="Segoe UI" panose="020B0502040204020203" pitchFamily="34" charset="0"/>
            </a:endParaRPr>
          </a:p>
          <a:p>
            <a:endParaRPr lang="en-US" sz="2400" dirty="0">
              <a:latin typeface="Segoe UI" panose="020B0502040204020203" pitchFamily="34" charset="0"/>
              <a:ea typeface="Arial Unicode MS" panose="020B0604020202020204" pitchFamily="34" charset="-122"/>
              <a:cs typeface="Segoe UI" panose="020B0502040204020203" pitchFamily="34" charset="0"/>
            </a:endParaRPr>
          </a:p>
          <a:p>
            <a:pPr marL="344488" indent="-344488">
              <a:buFont typeface="Wingdings" panose="05000000000000000000" pitchFamily="2" charset="2"/>
              <a:buChar char="§"/>
            </a:pPr>
            <a:r>
              <a:rPr lang="en-US" sz="3200" dirty="0">
                <a:solidFill>
                  <a:srgbClr val="0070C0"/>
                </a:solidFill>
              </a:rPr>
              <a:t>Knowledge Base</a:t>
            </a:r>
          </a:p>
          <a:p>
            <a:pPr marL="742950" lvl="1" indent="-285750">
              <a:lnSpc>
                <a:spcPts val="3400"/>
              </a:lnSpc>
              <a:buFont typeface="Wingdings" panose="05000000000000000000" pitchFamily="2" charset="2"/>
              <a:buChar char="q"/>
            </a:pPr>
            <a:r>
              <a:rPr lang="en-US" sz="2000" dirty="0">
                <a:latin typeface="Segoe UI" panose="020B0502040204020203" pitchFamily="34" charset="0"/>
                <a:ea typeface="Arial Unicode MS" panose="020B0604020202020204" pitchFamily="34" charset="-122"/>
                <a:cs typeface="Segoe UI" panose="020B0502040204020203" pitchFamily="34" charset="0"/>
              </a:rPr>
              <a:t>Structural Knowledge</a:t>
            </a:r>
          </a:p>
          <a:p>
            <a:pPr marL="742950" lvl="1" indent="-285750">
              <a:lnSpc>
                <a:spcPts val="3400"/>
              </a:lnSpc>
              <a:buFont typeface="Wingdings" panose="05000000000000000000" pitchFamily="2" charset="2"/>
              <a:buChar char="q"/>
            </a:pPr>
            <a:r>
              <a:rPr lang="en-US" sz="2000" dirty="0">
                <a:latin typeface="Segoe UI" panose="020B0502040204020203" pitchFamily="34" charset="0"/>
                <a:ea typeface="Arial Unicode MS" panose="020B0604020202020204" pitchFamily="34" charset="-122"/>
                <a:cs typeface="Segoe UI" panose="020B0502040204020203" pitchFamily="34" charset="0"/>
              </a:rPr>
              <a:t>Textual Knowledge </a:t>
            </a:r>
          </a:p>
          <a:p>
            <a:pPr marL="742950" lvl="1" indent="-285750">
              <a:lnSpc>
                <a:spcPts val="3400"/>
              </a:lnSpc>
              <a:buFont typeface="Wingdings" panose="05000000000000000000" pitchFamily="2" charset="2"/>
              <a:buChar char="q"/>
            </a:pPr>
            <a:r>
              <a:rPr lang="en-US" sz="2000" dirty="0">
                <a:latin typeface="Segoe UI" panose="020B0502040204020203" pitchFamily="34" charset="0"/>
                <a:ea typeface="Arial Unicode MS" panose="020B0604020202020204" pitchFamily="34" charset="-122"/>
                <a:cs typeface="Segoe UI" panose="020B0502040204020203" pitchFamily="34" charset="0"/>
              </a:rPr>
              <a:t>Visual Knowledge</a:t>
            </a:r>
          </a:p>
        </p:txBody>
      </p:sp>
      <p:pic>
        <p:nvPicPr>
          <p:cNvPr id="6" name="Picture 5"/>
          <p:cNvPicPr>
            <a:picLocks noChangeAspect="1"/>
          </p:cNvPicPr>
          <p:nvPr/>
        </p:nvPicPr>
        <p:blipFill>
          <a:blip r:embed="rId3"/>
          <a:stretch>
            <a:fillRect/>
          </a:stretch>
        </p:blipFill>
        <p:spPr>
          <a:xfrm>
            <a:off x="404223" y="3049317"/>
            <a:ext cx="4953027" cy="675413"/>
          </a:xfrm>
          <a:prstGeom prst="rect">
            <a:avLst/>
          </a:prstGeom>
        </p:spPr>
      </p:pic>
      <p:pic>
        <p:nvPicPr>
          <p:cNvPr id="7" name="Picture 6"/>
          <p:cNvPicPr>
            <a:picLocks noChangeAspect="1"/>
          </p:cNvPicPr>
          <p:nvPr/>
        </p:nvPicPr>
        <p:blipFill>
          <a:blip r:embed="rId4"/>
          <a:stretch>
            <a:fillRect/>
          </a:stretch>
        </p:blipFill>
        <p:spPr>
          <a:xfrm>
            <a:off x="5430428" y="3007829"/>
            <a:ext cx="2549035" cy="2753985"/>
          </a:xfrm>
          <a:prstGeom prst="rect">
            <a:avLst/>
          </a:prstGeom>
        </p:spPr>
      </p:pic>
      <p:pic>
        <p:nvPicPr>
          <p:cNvPr id="8" name="Picture 7"/>
          <p:cNvPicPr>
            <a:picLocks noChangeAspect="1"/>
          </p:cNvPicPr>
          <p:nvPr/>
        </p:nvPicPr>
        <p:blipFill>
          <a:blip r:embed="rId5"/>
          <a:stretch>
            <a:fillRect/>
          </a:stretch>
        </p:blipFill>
        <p:spPr>
          <a:xfrm>
            <a:off x="7779481" y="3367389"/>
            <a:ext cx="2625580" cy="2945563"/>
          </a:xfrm>
          <a:prstGeom prst="rect">
            <a:avLst/>
          </a:prstGeom>
        </p:spPr>
      </p:pic>
      <p:pic>
        <p:nvPicPr>
          <p:cNvPr id="9" name="Picture 8"/>
          <p:cNvPicPr>
            <a:picLocks noChangeAspect="1"/>
          </p:cNvPicPr>
          <p:nvPr/>
        </p:nvPicPr>
        <p:blipFill>
          <a:blip r:embed="rId6"/>
          <a:stretch>
            <a:fillRect/>
          </a:stretch>
        </p:blipFill>
        <p:spPr>
          <a:xfrm>
            <a:off x="8096233" y="1498320"/>
            <a:ext cx="1247548" cy="1245706"/>
          </a:xfrm>
          <a:prstGeom prst="rect">
            <a:avLst/>
          </a:prstGeom>
        </p:spPr>
      </p:pic>
      <p:pic>
        <p:nvPicPr>
          <p:cNvPr id="10" name="Picture 9"/>
          <p:cNvPicPr>
            <a:picLocks noChangeAspect="1"/>
          </p:cNvPicPr>
          <p:nvPr/>
        </p:nvPicPr>
        <p:blipFill>
          <a:blip r:embed="rId7"/>
          <a:stretch>
            <a:fillRect/>
          </a:stretch>
        </p:blipFill>
        <p:spPr>
          <a:xfrm>
            <a:off x="10163463" y="1703893"/>
            <a:ext cx="961525" cy="941875"/>
          </a:xfrm>
          <a:prstGeom prst="rect">
            <a:avLst/>
          </a:prstGeom>
        </p:spPr>
      </p:pic>
      <p:pic>
        <p:nvPicPr>
          <p:cNvPr id="11" name="Picture 10"/>
          <p:cNvPicPr>
            <a:picLocks noChangeAspect="1"/>
          </p:cNvPicPr>
          <p:nvPr/>
        </p:nvPicPr>
        <p:blipFill>
          <a:blip r:embed="rId8"/>
          <a:stretch>
            <a:fillRect/>
          </a:stretch>
        </p:blipFill>
        <p:spPr>
          <a:xfrm>
            <a:off x="7195674" y="3355012"/>
            <a:ext cx="2422153" cy="3325544"/>
          </a:xfrm>
          <a:prstGeom prst="rect">
            <a:avLst/>
          </a:prstGeom>
        </p:spPr>
      </p:pic>
      <p:pic>
        <p:nvPicPr>
          <p:cNvPr id="12" name="Picture 11"/>
          <p:cNvPicPr>
            <a:picLocks noChangeAspect="1"/>
          </p:cNvPicPr>
          <p:nvPr/>
        </p:nvPicPr>
        <p:blipFill>
          <a:blip r:embed="rId9"/>
          <a:stretch>
            <a:fillRect/>
          </a:stretch>
        </p:blipFill>
        <p:spPr>
          <a:xfrm>
            <a:off x="7648385" y="2927069"/>
            <a:ext cx="931096" cy="589432"/>
          </a:xfrm>
          <a:prstGeom prst="rect">
            <a:avLst/>
          </a:prstGeom>
        </p:spPr>
      </p:pic>
      <p:pic>
        <p:nvPicPr>
          <p:cNvPr id="13" name="Picture 12"/>
          <p:cNvPicPr>
            <a:picLocks noChangeAspect="1"/>
          </p:cNvPicPr>
          <p:nvPr/>
        </p:nvPicPr>
        <p:blipFill>
          <a:blip r:embed="rId10"/>
          <a:stretch>
            <a:fillRect/>
          </a:stretch>
        </p:blipFill>
        <p:spPr>
          <a:xfrm>
            <a:off x="8098837" y="2679717"/>
            <a:ext cx="1369259" cy="315984"/>
          </a:xfrm>
          <a:prstGeom prst="rect">
            <a:avLst/>
          </a:prstGeom>
        </p:spPr>
      </p:pic>
      <p:pic>
        <p:nvPicPr>
          <p:cNvPr id="14" name="Picture 13"/>
          <p:cNvPicPr>
            <a:picLocks noChangeAspect="1"/>
          </p:cNvPicPr>
          <p:nvPr/>
        </p:nvPicPr>
        <p:blipFill>
          <a:blip r:embed="rId11"/>
          <a:stretch>
            <a:fillRect/>
          </a:stretch>
        </p:blipFill>
        <p:spPr>
          <a:xfrm>
            <a:off x="7804421" y="2973516"/>
            <a:ext cx="2537694" cy="595508"/>
          </a:xfrm>
          <a:prstGeom prst="rect">
            <a:avLst/>
          </a:prstGeom>
        </p:spPr>
      </p:pic>
      <p:pic>
        <p:nvPicPr>
          <p:cNvPr id="15" name="Picture 14"/>
          <p:cNvPicPr>
            <a:picLocks noChangeAspect="1"/>
          </p:cNvPicPr>
          <p:nvPr/>
        </p:nvPicPr>
        <p:blipFill>
          <a:blip r:embed="rId12"/>
          <a:stretch>
            <a:fillRect/>
          </a:stretch>
        </p:blipFill>
        <p:spPr>
          <a:xfrm>
            <a:off x="10169266" y="2687465"/>
            <a:ext cx="1320574" cy="315984"/>
          </a:xfrm>
          <a:prstGeom prst="rect">
            <a:avLst/>
          </a:prstGeom>
        </p:spPr>
      </p:pic>
      <p:pic>
        <p:nvPicPr>
          <p:cNvPr id="16" name="Picture 15"/>
          <p:cNvPicPr>
            <a:picLocks noChangeAspect="1"/>
          </p:cNvPicPr>
          <p:nvPr/>
        </p:nvPicPr>
        <p:blipFill>
          <a:blip r:embed="rId13"/>
          <a:stretch>
            <a:fillRect/>
          </a:stretch>
        </p:blipFill>
        <p:spPr>
          <a:xfrm>
            <a:off x="7066780" y="1399889"/>
            <a:ext cx="4554002" cy="5405362"/>
          </a:xfrm>
          <a:prstGeom prst="rect">
            <a:avLst/>
          </a:prstGeom>
        </p:spPr>
      </p:pic>
    </p:spTree>
    <p:extLst>
      <p:ext uri="{BB962C8B-B14F-4D97-AF65-F5344CB8AC3E}">
        <p14:creationId xmlns:p14="http://schemas.microsoft.com/office/powerpoint/2010/main" val="61105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4"/>
          <a:stretch>
            <a:fillRect/>
          </a:stretch>
        </p:blipFill>
        <p:spPr>
          <a:xfrm>
            <a:off x="8515682" y="2881959"/>
            <a:ext cx="506866" cy="238125"/>
          </a:xfrm>
          <a:prstGeom prst="rect">
            <a:avLst/>
          </a:prstGeom>
        </p:spPr>
      </p:pic>
      <p:pic>
        <p:nvPicPr>
          <p:cNvPr id="24" name="Picture 23"/>
          <p:cNvPicPr>
            <a:picLocks noChangeAspect="1"/>
          </p:cNvPicPr>
          <p:nvPr/>
        </p:nvPicPr>
        <p:blipFill>
          <a:blip r:embed="rId5"/>
          <a:stretch>
            <a:fillRect/>
          </a:stretch>
        </p:blipFill>
        <p:spPr>
          <a:xfrm>
            <a:off x="7027309" y="2893080"/>
            <a:ext cx="280530" cy="271763"/>
          </a:xfrm>
          <a:prstGeom prst="rect">
            <a:avLst/>
          </a:prstGeom>
        </p:spPr>
      </p:pic>
      <p:pic>
        <p:nvPicPr>
          <p:cNvPr id="7" name="Picture 6"/>
          <p:cNvPicPr>
            <a:picLocks noChangeAspect="1"/>
          </p:cNvPicPr>
          <p:nvPr/>
        </p:nvPicPr>
        <p:blipFill>
          <a:blip r:embed="rId6"/>
          <a:stretch>
            <a:fillRect/>
          </a:stretch>
        </p:blipFill>
        <p:spPr>
          <a:xfrm>
            <a:off x="2707542" y="4758429"/>
            <a:ext cx="3321617" cy="2099571"/>
          </a:xfrm>
          <a:prstGeom prst="rect">
            <a:avLst/>
          </a:prstGeom>
        </p:spPr>
      </p:pic>
      <p:pic>
        <p:nvPicPr>
          <p:cNvPr id="8" name="Picture 7"/>
          <p:cNvPicPr>
            <a:picLocks noChangeAspect="1"/>
          </p:cNvPicPr>
          <p:nvPr/>
        </p:nvPicPr>
        <p:blipFill>
          <a:blip r:embed="rId7"/>
          <a:stretch>
            <a:fillRect/>
          </a:stretch>
        </p:blipFill>
        <p:spPr>
          <a:xfrm>
            <a:off x="5863716" y="4758429"/>
            <a:ext cx="5852666" cy="2099571"/>
          </a:xfrm>
          <a:prstGeom prst="rect">
            <a:avLst/>
          </a:prstGeom>
        </p:spPr>
      </p:pic>
      <p:pic>
        <p:nvPicPr>
          <p:cNvPr id="13" name="Picture 12"/>
          <p:cNvPicPr>
            <a:picLocks noChangeAspect="1"/>
          </p:cNvPicPr>
          <p:nvPr/>
        </p:nvPicPr>
        <p:blipFill>
          <a:blip r:embed="rId8"/>
          <a:stretch>
            <a:fillRect/>
          </a:stretch>
        </p:blipFill>
        <p:spPr>
          <a:xfrm>
            <a:off x="6508991" y="3109146"/>
            <a:ext cx="1741806" cy="1777885"/>
          </a:xfrm>
          <a:prstGeom prst="rect">
            <a:avLst/>
          </a:prstGeom>
        </p:spPr>
      </p:pic>
      <p:pic>
        <p:nvPicPr>
          <p:cNvPr id="14" name="Picture 13"/>
          <p:cNvPicPr>
            <a:picLocks noChangeAspect="1"/>
          </p:cNvPicPr>
          <p:nvPr/>
        </p:nvPicPr>
        <p:blipFill>
          <a:blip r:embed="rId9"/>
          <a:stretch>
            <a:fillRect/>
          </a:stretch>
        </p:blipFill>
        <p:spPr>
          <a:xfrm>
            <a:off x="8269846" y="3109145"/>
            <a:ext cx="1741807" cy="1777886"/>
          </a:xfrm>
          <a:prstGeom prst="rect">
            <a:avLst/>
          </a:prstGeom>
        </p:spPr>
      </p:pic>
      <p:pic>
        <p:nvPicPr>
          <p:cNvPr id="15" name="Picture 14"/>
          <p:cNvPicPr>
            <a:picLocks noChangeAspect="1"/>
          </p:cNvPicPr>
          <p:nvPr/>
        </p:nvPicPr>
        <p:blipFill>
          <a:blip r:embed="rId10"/>
          <a:stretch>
            <a:fillRect/>
          </a:stretch>
        </p:blipFill>
        <p:spPr>
          <a:xfrm>
            <a:off x="10044082" y="3109145"/>
            <a:ext cx="1741807" cy="1777886"/>
          </a:xfrm>
          <a:prstGeom prst="rect">
            <a:avLst/>
          </a:prstGeom>
        </p:spPr>
      </p:pic>
      <p:pic>
        <p:nvPicPr>
          <p:cNvPr id="17" name="Picture 16"/>
          <p:cNvPicPr>
            <a:picLocks noChangeAspect="1"/>
          </p:cNvPicPr>
          <p:nvPr/>
        </p:nvPicPr>
        <p:blipFill>
          <a:blip r:embed="rId11"/>
          <a:stretch>
            <a:fillRect/>
          </a:stretch>
        </p:blipFill>
        <p:spPr>
          <a:xfrm>
            <a:off x="4543149" y="3131023"/>
            <a:ext cx="1592938" cy="1756008"/>
          </a:xfrm>
          <a:prstGeom prst="rect">
            <a:avLst/>
          </a:prstGeom>
        </p:spPr>
      </p:pic>
      <p:pic>
        <p:nvPicPr>
          <p:cNvPr id="18" name="Picture 17"/>
          <p:cNvPicPr>
            <a:picLocks noChangeAspect="1"/>
          </p:cNvPicPr>
          <p:nvPr/>
        </p:nvPicPr>
        <p:blipFill>
          <a:blip r:embed="rId12"/>
          <a:stretch>
            <a:fillRect/>
          </a:stretch>
        </p:blipFill>
        <p:spPr>
          <a:xfrm>
            <a:off x="5477504" y="2131734"/>
            <a:ext cx="5370109" cy="977411"/>
          </a:xfrm>
          <a:prstGeom prst="rect">
            <a:avLst/>
          </a:prstGeom>
        </p:spPr>
      </p:pic>
      <p:pic>
        <p:nvPicPr>
          <p:cNvPr id="20" name="Picture 19"/>
          <p:cNvPicPr>
            <a:picLocks noChangeAspect="1"/>
          </p:cNvPicPr>
          <p:nvPr/>
        </p:nvPicPr>
        <p:blipFill>
          <a:blip r:embed="rId13"/>
          <a:stretch>
            <a:fillRect/>
          </a:stretch>
        </p:blipFill>
        <p:spPr>
          <a:xfrm>
            <a:off x="2673756" y="2131734"/>
            <a:ext cx="1611873" cy="2626695"/>
          </a:xfrm>
          <a:prstGeom prst="rect">
            <a:avLst/>
          </a:prstGeom>
        </p:spPr>
      </p:pic>
      <p:pic>
        <p:nvPicPr>
          <p:cNvPr id="21" name="Picture 20"/>
          <p:cNvPicPr>
            <a:picLocks noChangeAspect="1"/>
          </p:cNvPicPr>
          <p:nvPr/>
        </p:nvPicPr>
        <p:blipFill>
          <a:blip r:embed="rId14"/>
          <a:stretch>
            <a:fillRect/>
          </a:stretch>
        </p:blipFill>
        <p:spPr>
          <a:xfrm>
            <a:off x="3479692" y="127812"/>
            <a:ext cx="4790154" cy="2003921"/>
          </a:xfrm>
          <a:prstGeom prst="rect">
            <a:avLst/>
          </a:prstGeom>
        </p:spPr>
      </p:pic>
      <p:pic>
        <p:nvPicPr>
          <p:cNvPr id="22" name="Picture 21"/>
          <p:cNvPicPr>
            <a:picLocks noChangeAspect="1"/>
          </p:cNvPicPr>
          <p:nvPr/>
        </p:nvPicPr>
        <p:blipFill>
          <a:blip r:embed="rId15"/>
          <a:stretch>
            <a:fillRect/>
          </a:stretch>
        </p:blipFill>
        <p:spPr>
          <a:xfrm>
            <a:off x="7724376" y="1469918"/>
            <a:ext cx="3757193" cy="463654"/>
          </a:xfrm>
          <a:prstGeom prst="rect">
            <a:avLst/>
          </a:prstGeom>
        </p:spPr>
      </p:pic>
      <p:pic>
        <p:nvPicPr>
          <p:cNvPr id="23" name="Picture 22"/>
          <p:cNvPicPr>
            <a:picLocks noChangeAspect="1"/>
          </p:cNvPicPr>
          <p:nvPr/>
        </p:nvPicPr>
        <p:blipFill>
          <a:blip r:embed="rId16"/>
          <a:stretch>
            <a:fillRect/>
          </a:stretch>
        </p:blipFill>
        <p:spPr>
          <a:xfrm>
            <a:off x="5203414" y="2909989"/>
            <a:ext cx="241661" cy="237943"/>
          </a:xfrm>
          <a:prstGeom prst="rect">
            <a:avLst/>
          </a:prstGeom>
        </p:spPr>
      </p:pic>
      <p:pic>
        <p:nvPicPr>
          <p:cNvPr id="26" name="Picture 25"/>
          <p:cNvPicPr>
            <a:picLocks noChangeAspect="1"/>
          </p:cNvPicPr>
          <p:nvPr/>
        </p:nvPicPr>
        <p:blipFill>
          <a:blip r:embed="rId17"/>
          <a:stretch>
            <a:fillRect/>
          </a:stretch>
        </p:blipFill>
        <p:spPr>
          <a:xfrm>
            <a:off x="10881598" y="2838456"/>
            <a:ext cx="569936" cy="292567"/>
          </a:xfrm>
          <a:prstGeom prst="rect">
            <a:avLst/>
          </a:prstGeom>
        </p:spPr>
      </p:pic>
      <p:pic>
        <p:nvPicPr>
          <p:cNvPr id="27" name="Picture 26"/>
          <p:cNvPicPr>
            <a:picLocks noChangeAspect="1"/>
          </p:cNvPicPr>
          <p:nvPr/>
        </p:nvPicPr>
        <p:blipFill>
          <a:blip r:embed="rId18"/>
          <a:stretch>
            <a:fillRect/>
          </a:stretch>
        </p:blipFill>
        <p:spPr>
          <a:xfrm>
            <a:off x="3142760" y="1992755"/>
            <a:ext cx="213812" cy="138978"/>
          </a:xfrm>
          <a:prstGeom prst="rect">
            <a:avLst/>
          </a:prstGeom>
        </p:spPr>
      </p:pic>
      <p:sp>
        <p:nvSpPr>
          <p:cNvPr id="19" name="Title 1"/>
          <p:cNvSpPr>
            <a:spLocks noGrp="1"/>
          </p:cNvSpPr>
          <p:nvPr>
            <p:ph type="title"/>
          </p:nvPr>
        </p:nvSpPr>
        <p:spPr>
          <a:xfrm>
            <a:off x="984486" y="343471"/>
            <a:ext cx="10515600" cy="1325563"/>
          </a:xfrm>
        </p:spPr>
        <p:txBody>
          <a:bodyPr/>
          <a:lstStyle/>
          <a:p>
            <a:r>
              <a:rPr lang="en-US" dirty="0"/>
              <a:t>Framework</a:t>
            </a:r>
          </a:p>
        </p:txBody>
      </p:sp>
    </p:spTree>
    <p:custDataLst>
      <p:tags r:id="rId1"/>
    </p:custDataLst>
    <p:extLst>
      <p:ext uri="{BB962C8B-B14F-4D97-AF65-F5344CB8AC3E}">
        <p14:creationId xmlns:p14="http://schemas.microsoft.com/office/powerpoint/2010/main" val="2174944934"/>
      </p:ext>
    </p:extLst>
  </p:cSld>
  <p:clrMapOvr>
    <a:masterClrMapping/>
  </p:clrMapOvr>
  <mc:AlternateContent xmlns:mc="http://schemas.openxmlformats.org/markup-compatibility/2006" xmlns:p14="http://schemas.microsoft.com/office/powerpoint/2010/main">
    <mc:Choice Requires="p14">
      <p:transition spd="slow" p14:dur="2000" advTm="36791"/>
    </mc:Choice>
    <mc:Fallback xmlns="">
      <p:transition spd="slow" advTm="36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Structural Embedding</a:t>
            </a:r>
          </a:p>
        </p:txBody>
      </p:sp>
      <p:sp>
        <p:nvSpPr>
          <p:cNvPr id="5" name="Content Placeholder 4"/>
          <p:cNvSpPr>
            <a:spLocks noGrp="1"/>
          </p:cNvSpPr>
          <p:nvPr>
            <p:ph idx="1"/>
          </p:nvPr>
        </p:nvSpPr>
        <p:spPr>
          <a:xfrm>
            <a:off x="838200" y="1825625"/>
            <a:ext cx="10212754" cy="4351338"/>
          </a:xfrm>
        </p:spPr>
        <p:txBody>
          <a:bodyPr>
            <a:noAutofit/>
          </a:bodyPr>
          <a:lstStyle/>
          <a:p>
            <a:pPr marL="344488" indent="-344488">
              <a:buFont typeface="Wingdings" panose="05000000000000000000" pitchFamily="2" charset="2"/>
              <a:buChar char="§"/>
            </a:pPr>
            <a:r>
              <a:rPr lang="en-US" sz="3200" dirty="0">
                <a:solidFill>
                  <a:srgbClr val="0070C0"/>
                </a:solidFill>
              </a:rPr>
              <a:t>Structural knowledge is a heterogeneous undirected graph</a:t>
            </a:r>
          </a:p>
          <a:p>
            <a:pPr marL="860425" lvl="1" indent="-403225">
              <a:buFont typeface="Wingdings" panose="05000000000000000000" pitchFamily="2" charset="2"/>
              <a:buChar char="q"/>
            </a:pPr>
            <a:r>
              <a:rPr lang="en-US" dirty="0"/>
              <a:t>Nodes: items and attributes</a:t>
            </a:r>
          </a:p>
          <a:p>
            <a:pPr marL="860425" lvl="1" indent="-403225">
              <a:buFont typeface="Wingdings" panose="05000000000000000000" pitchFamily="2" charset="2"/>
              <a:buChar char="q"/>
            </a:pPr>
            <a:r>
              <a:rPr lang="en-US" dirty="0"/>
              <a:t>Edges: relationships</a:t>
            </a:r>
          </a:p>
          <a:p>
            <a:pPr marL="860425" lvl="1" indent="-403225">
              <a:buFont typeface="Wingdings" panose="05000000000000000000" pitchFamily="2" charset="2"/>
              <a:buChar char="q"/>
            </a:pPr>
            <a:endParaRPr lang="en-US" dirty="0"/>
          </a:p>
          <a:p>
            <a:pPr marL="344488" indent="-344488">
              <a:buFont typeface="Wingdings" panose="05000000000000000000" pitchFamily="2" charset="2"/>
              <a:buChar char="§"/>
            </a:pPr>
            <a:r>
              <a:rPr lang="en-US" sz="3200" dirty="0">
                <a:solidFill>
                  <a:srgbClr val="0070C0"/>
                </a:solidFill>
              </a:rPr>
              <a:t>How to represent item in structural knowledge</a:t>
            </a:r>
          </a:p>
          <a:p>
            <a:pPr marL="860425" lvl="1" indent="-403225">
              <a:buFont typeface="Wingdings" panose="05000000000000000000" pitchFamily="2" charset="2"/>
              <a:buChar char="q"/>
            </a:pPr>
            <a:r>
              <a:rPr lang="en-US" dirty="0"/>
              <a:t>Embedding the graph</a:t>
            </a:r>
          </a:p>
        </p:txBody>
      </p:sp>
      <p:pic>
        <p:nvPicPr>
          <p:cNvPr id="1026" name="Picture 2" descr="https://www.ravn.co.uk/wp-content/uploads/2014/01/knowledge-graph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4577" y="3328685"/>
            <a:ext cx="6414313" cy="3756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141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Structural Embedding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30199" y="1528641"/>
                <a:ext cx="11541369" cy="4351338"/>
              </a:xfrm>
            </p:spPr>
            <p:txBody>
              <a:bodyPr>
                <a:noAutofit/>
              </a:bodyPr>
              <a:lstStyle/>
              <a:p>
                <a:pPr marL="344488" indent="-344488">
                  <a:buFont typeface="Wingdings" panose="05000000000000000000" pitchFamily="2" charset="2"/>
                  <a:buChar char="§"/>
                </a:pPr>
                <a:r>
                  <a:rPr lang="en-US" sz="3200" dirty="0">
                    <a:solidFill>
                      <a:srgbClr val="0070C0"/>
                    </a:solidFill>
                  </a:rPr>
                  <a:t>TransR[1] for heterogeneous graph, given triple </a:t>
                </a:r>
                <a14:m>
                  <m:oMath xmlns:m="http://schemas.openxmlformats.org/officeDocument/2006/math">
                    <m:r>
                      <a:rPr lang="en-US" sz="3200" b="0" i="1" smtClean="0">
                        <a:solidFill>
                          <a:srgbClr val="0070C0"/>
                        </a:solidFill>
                        <a:latin typeface="Cambria Math" panose="02040503050406030204" pitchFamily="18" charset="0"/>
                      </a:rPr>
                      <m:t>(</m:t>
                    </m:r>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𝑣</m:t>
                        </m:r>
                      </m:e>
                      <m:sub>
                        <m:r>
                          <a:rPr lang="en-US" sz="3200" b="0" i="1" smtClean="0">
                            <a:solidFill>
                              <a:srgbClr val="0070C0"/>
                            </a:solidFill>
                            <a:latin typeface="Cambria Math" panose="02040503050406030204" pitchFamily="18" charset="0"/>
                          </a:rPr>
                          <m:t>h</m:t>
                        </m:r>
                      </m:sub>
                    </m:sSub>
                    <m:r>
                      <a:rPr lang="en-US" sz="3200" b="0" i="1" smtClean="0">
                        <a:solidFill>
                          <a:srgbClr val="0070C0"/>
                        </a:solidFill>
                        <a:latin typeface="Cambria Math" panose="02040503050406030204" pitchFamily="18" charset="0"/>
                      </a:rPr>
                      <m:t>,</m:t>
                    </m:r>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𝑟</m:t>
                        </m:r>
                        <m:r>
                          <a:rPr lang="en-US" sz="3200" b="0" i="1" smtClean="0">
                            <a:solidFill>
                              <a:srgbClr val="0070C0"/>
                            </a:solidFill>
                            <a:latin typeface="Cambria Math" panose="02040503050406030204" pitchFamily="18" charset="0"/>
                          </a:rPr>
                          <m:t>,</m:t>
                        </m:r>
                        <m:r>
                          <a:rPr lang="en-US" sz="3200" b="0" i="1" smtClean="0">
                            <a:solidFill>
                              <a:srgbClr val="0070C0"/>
                            </a:solidFill>
                            <a:latin typeface="Cambria Math" panose="02040503050406030204" pitchFamily="18" charset="0"/>
                          </a:rPr>
                          <m:t>𝑣</m:t>
                        </m:r>
                      </m:e>
                      <m:sub>
                        <m:r>
                          <a:rPr lang="en-US" sz="3200" b="0" i="1" smtClean="0">
                            <a:solidFill>
                              <a:srgbClr val="0070C0"/>
                            </a:solidFill>
                            <a:latin typeface="Cambria Math" panose="02040503050406030204" pitchFamily="18" charset="0"/>
                          </a:rPr>
                          <m:t>𝑡</m:t>
                        </m:r>
                      </m:sub>
                    </m:sSub>
                    <m:r>
                      <a:rPr lang="en-US" sz="3200" b="0" i="1" smtClean="0">
                        <a:solidFill>
                          <a:srgbClr val="0070C0"/>
                        </a:solidFill>
                        <a:latin typeface="Cambria Math" panose="02040503050406030204" pitchFamily="18" charset="0"/>
                      </a:rPr>
                      <m:t>)</m:t>
                    </m:r>
                  </m:oMath>
                </a14:m>
                <a:endParaRPr lang="en-US" sz="3200" dirty="0">
                  <a:solidFill>
                    <a:srgbClr val="0070C0"/>
                  </a:solidFill>
                </a:endParaRPr>
              </a:p>
              <a:p>
                <a:pPr marL="860425" lvl="1" indent="-403225">
                  <a:lnSpc>
                    <a:spcPts val="4300"/>
                  </a:lnSpc>
                  <a:buFont typeface="Wingdings" panose="05000000000000000000" pitchFamily="2" charset="2"/>
                  <a:buChar char="q"/>
                </a:pPr>
                <a:r>
                  <a:rPr lang="en-US" b="0" dirty="0"/>
                  <a:t>Linked node: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𝑣</m:t>
                        </m:r>
                      </m:e>
                      <m:sub>
                        <m:r>
                          <a:rPr lang="en-US" b="0" i="1" smtClean="0">
                            <a:latin typeface="Cambria Math" panose="02040503050406030204" pitchFamily="18" charset="0"/>
                          </a:rPr>
                          <m:t>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𝑘</m:t>
                        </m:r>
                      </m:sup>
                    </m:sSup>
                    <m:r>
                      <a:rPr lang="en-US" b="0" i="0" smtClean="0">
                        <a:latin typeface="Cambria Math" panose="02040503050406030204" pitchFamily="18" charset="0"/>
                      </a:rPr>
                      <m:t> </m:t>
                    </m:r>
                  </m:oMath>
                </a14:m>
                <a:endParaRPr lang="en-US" b="0" dirty="0"/>
              </a:p>
              <a:p>
                <a:pPr marL="860425" lvl="1" indent="-403225">
                  <a:lnSpc>
                    <a:spcPts val="4300"/>
                  </a:lnSpc>
                  <a:buFont typeface="Wingdings" panose="05000000000000000000" pitchFamily="2" charset="2"/>
                  <a:buChar char="q"/>
                </a:pPr>
                <a:r>
                  <a:rPr lang="en-US" b="0" dirty="0"/>
                  <a:t>Relationship: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𝑑</m:t>
                        </m:r>
                      </m:sup>
                    </m:sSup>
                    <m:r>
                      <a:rPr lang="en-US" b="0" i="0" smtClean="0">
                        <a:latin typeface="Cambria Math" panose="02040503050406030204" pitchFamily="18" charset="0"/>
                      </a:rPr>
                      <m:t> </m:t>
                    </m:r>
                  </m:oMath>
                </a14:m>
                <a:endParaRPr lang="en-US" b="0" dirty="0"/>
              </a:p>
              <a:p>
                <a:pPr marL="860425" lvl="1" indent="-403225">
                  <a:lnSpc>
                    <a:spcPts val="4300"/>
                  </a:lnSpc>
                  <a:buFont typeface="Wingdings" panose="05000000000000000000" pitchFamily="2" charset="2"/>
                  <a:buChar char="q"/>
                </a:pPr>
                <a:r>
                  <a:rPr lang="en-US" dirty="0"/>
                  <a:t>Projection matrix: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𝑑</m:t>
                        </m:r>
                      </m:sup>
                    </m:sSup>
                  </m:oMath>
                </a14:m>
                <a:endParaRPr lang="en-US" b="0" i="1" dirty="0">
                  <a:latin typeface="Cambria Math" panose="02040503050406030204" pitchFamily="18" charset="0"/>
                </a:endParaRPr>
              </a:p>
              <a:p>
                <a:pPr marL="860425" lvl="1" indent="-403225">
                  <a:lnSpc>
                    <a:spcPts val="4300"/>
                  </a:lnSpc>
                  <a:buFont typeface="Wingdings" panose="05000000000000000000" pitchFamily="2" charset="2"/>
                  <a:buChar char="q"/>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h</m:t>
                        </m:r>
                      </m:sub>
                      <m:sup>
                        <m:r>
                          <a:rPr lang="en-US" b="0" i="1" smtClean="0">
                            <a:latin typeface="Cambria Math" panose="02040503050406030204" pitchFamily="18" charset="0"/>
                          </a:rPr>
                          <m:t>𝑟</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m:t>
                        </m:r>
                      </m:sub>
                    </m:sSub>
                    <m:r>
                      <a:rPr lang="en-US" b="0" i="0"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𝑡</m:t>
                        </m:r>
                      </m:sub>
                      <m:sup>
                        <m:r>
                          <a:rPr lang="en-US" b="0" i="1" smtClean="0">
                            <a:latin typeface="Cambria Math" panose="02040503050406030204" pitchFamily="18" charset="0"/>
                          </a:rPr>
                          <m:t>𝑟</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t</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m:t>
                        </m:r>
                      </m:sub>
                    </m:sSub>
                    <m:r>
                      <a:rPr lang="en-US" b="0" i="0" smtClean="0">
                        <a:latin typeface="Cambria Math" panose="02040503050406030204" pitchFamily="18" charset="0"/>
                      </a:rPr>
                      <m:t> </m:t>
                    </m:r>
                  </m:oMath>
                </a14:m>
                <a:endParaRPr lang="en-US" b="0" dirty="0"/>
              </a:p>
              <a:p>
                <a:pPr marL="860425" lvl="1" indent="-403225">
                  <a:lnSpc>
                    <a:spcPts val="4300"/>
                  </a:lnSpc>
                  <a:buFont typeface="Wingdings" panose="05000000000000000000" pitchFamily="2" charset="2"/>
                  <a:buChar char="q"/>
                </a:pPr>
                <a:r>
                  <a:rPr lang="en-US" dirty="0"/>
                  <a:t>Triple score: </a:t>
                </a:r>
              </a:p>
              <a:p>
                <a:pPr marL="457200" lvl="1" indent="0">
                  <a:lnSpc>
                    <a:spcPts val="4300"/>
                  </a:lnSpc>
                  <a:buNone/>
                </a:pPr>
                <a:r>
                  <a:rPr lang="en-US" b="0" dirty="0"/>
                  <a:t>          </a:t>
                </a:r>
                <a14:m>
                  <m:oMath xmlns:m="http://schemas.openxmlformats.org/officeDocument/2006/math">
                    <m:sSubSup>
                      <m:sSubSupPr>
                        <m:ctrlPr>
                          <a:rPr lang="en-US" b="0" i="1" smtClean="0">
                            <a:latin typeface="Cambria Math" panose="02040503050406030204" pitchFamily="18" charset="0"/>
                          </a:rPr>
                        </m:ctrlPr>
                      </m:sSub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h</m:t>
                                    </m:r>
                                  </m:sub>
                                  <m:sup>
                                    <m:r>
                                      <a:rPr lang="en-US" b="0" i="1" smtClean="0">
                                        <a:latin typeface="Cambria Math" panose="02040503050406030204" pitchFamily="18" charset="0"/>
                                      </a:rPr>
                                      <m:t>𝑟</m:t>
                                    </m:r>
                                  </m:sup>
                                </m:sSub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𝑡</m:t>
                                    </m:r>
                                  </m:sub>
                                  <m:sup>
                                    <m:r>
                                      <a:rPr lang="en-US" b="0" i="1" smtClean="0">
                                        <a:latin typeface="Cambria Math" panose="02040503050406030204" pitchFamily="18" charset="0"/>
                                      </a:rPr>
                                      <m:t>𝑟</m:t>
                                    </m:r>
                                  </m:sup>
                                </m:sSubSup>
                              </m:e>
                            </m:d>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30199" y="1528641"/>
                <a:ext cx="11541369" cy="4351338"/>
              </a:xfrm>
              <a:blipFill>
                <a:blip r:embed="rId3"/>
                <a:stretch>
                  <a:fillRect l="-1162" t="-2801"/>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868100" y="3671040"/>
            <a:ext cx="2934931" cy="3287462"/>
          </a:xfrm>
          <a:prstGeom prst="rect">
            <a:avLst/>
          </a:prstGeom>
        </p:spPr>
      </p:pic>
      <p:pic>
        <p:nvPicPr>
          <p:cNvPr id="7" name="Picture 6"/>
          <p:cNvPicPr>
            <a:picLocks noChangeAspect="1"/>
          </p:cNvPicPr>
          <p:nvPr/>
        </p:nvPicPr>
        <p:blipFill>
          <a:blip r:embed="rId5"/>
          <a:stretch>
            <a:fillRect/>
          </a:stretch>
        </p:blipFill>
        <p:spPr>
          <a:xfrm>
            <a:off x="7994296" y="3671040"/>
            <a:ext cx="3959464" cy="3287462"/>
          </a:xfrm>
          <a:prstGeom prst="rect">
            <a:avLst/>
          </a:prstGeom>
        </p:spPr>
      </p:pic>
      <p:pic>
        <p:nvPicPr>
          <p:cNvPr id="8" name="Picture 7"/>
          <p:cNvPicPr>
            <a:picLocks noChangeAspect="1"/>
          </p:cNvPicPr>
          <p:nvPr/>
        </p:nvPicPr>
        <p:blipFill>
          <a:blip r:embed="rId6"/>
          <a:stretch>
            <a:fillRect/>
          </a:stretch>
        </p:blipFill>
        <p:spPr>
          <a:xfrm>
            <a:off x="9974028" y="4137532"/>
            <a:ext cx="574858" cy="1271019"/>
          </a:xfrm>
          <a:prstGeom prst="rect">
            <a:avLst/>
          </a:prstGeom>
        </p:spPr>
      </p:pic>
    </p:spTree>
    <p:extLst>
      <p:ext uri="{BB962C8B-B14F-4D97-AF65-F5344CB8AC3E}">
        <p14:creationId xmlns:p14="http://schemas.microsoft.com/office/powerpoint/2010/main" val="3362425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Textual Embedding</a:t>
            </a:r>
          </a:p>
        </p:txBody>
      </p:sp>
      <p:sp>
        <p:nvSpPr>
          <p:cNvPr id="5" name="Content Placeholder 4"/>
          <p:cNvSpPr>
            <a:spLocks noGrp="1"/>
          </p:cNvSpPr>
          <p:nvPr>
            <p:ph idx="1"/>
          </p:nvPr>
        </p:nvSpPr>
        <p:spPr>
          <a:xfrm>
            <a:off x="330199" y="1528641"/>
            <a:ext cx="11541369" cy="4351338"/>
          </a:xfrm>
        </p:spPr>
        <p:txBody>
          <a:bodyPr>
            <a:noAutofit/>
          </a:bodyPr>
          <a:lstStyle/>
          <a:p>
            <a:pPr marL="344488" indent="-344488">
              <a:buFont typeface="Wingdings" panose="05000000000000000000" pitchFamily="2" charset="2"/>
              <a:buChar char="§"/>
            </a:pPr>
            <a:r>
              <a:rPr lang="en-US" sz="3200" dirty="0">
                <a:solidFill>
                  <a:srgbClr val="0070C0"/>
                </a:solidFill>
              </a:rPr>
              <a:t>Stacked denoising auto-encoder</a:t>
            </a:r>
            <a:endParaRPr lang="en-US" dirty="0"/>
          </a:p>
        </p:txBody>
      </p:sp>
      <p:pic>
        <p:nvPicPr>
          <p:cNvPr id="3" name="Picture 2"/>
          <p:cNvPicPr>
            <a:picLocks noChangeAspect="1"/>
          </p:cNvPicPr>
          <p:nvPr/>
        </p:nvPicPr>
        <p:blipFill>
          <a:blip r:embed="rId3"/>
          <a:stretch>
            <a:fillRect/>
          </a:stretch>
        </p:blipFill>
        <p:spPr>
          <a:xfrm>
            <a:off x="2390698" y="3844022"/>
            <a:ext cx="7149303" cy="2943639"/>
          </a:xfrm>
          <a:prstGeom prst="rect">
            <a:avLst/>
          </a:prstGeom>
        </p:spPr>
      </p:pic>
      <p:pic>
        <p:nvPicPr>
          <p:cNvPr id="9" name="Picture 8"/>
          <p:cNvPicPr>
            <a:picLocks noChangeAspect="1"/>
          </p:cNvPicPr>
          <p:nvPr/>
        </p:nvPicPr>
        <p:blipFill>
          <a:blip r:embed="rId4"/>
          <a:stretch>
            <a:fillRect/>
          </a:stretch>
        </p:blipFill>
        <p:spPr>
          <a:xfrm>
            <a:off x="655864" y="2077305"/>
            <a:ext cx="6191598" cy="1708027"/>
          </a:xfrm>
          <a:prstGeom prst="rect">
            <a:avLst/>
          </a:prstGeom>
        </p:spPr>
      </p:pic>
    </p:spTree>
    <p:extLst>
      <p:ext uri="{BB962C8B-B14F-4D97-AF65-F5344CB8AC3E}">
        <p14:creationId xmlns:p14="http://schemas.microsoft.com/office/powerpoint/2010/main" val="3987922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Visual Embedding</a:t>
            </a:r>
          </a:p>
        </p:txBody>
      </p:sp>
      <p:sp>
        <p:nvSpPr>
          <p:cNvPr id="5" name="Content Placeholder 4"/>
          <p:cNvSpPr>
            <a:spLocks noGrp="1"/>
          </p:cNvSpPr>
          <p:nvPr>
            <p:ph idx="1"/>
          </p:nvPr>
        </p:nvSpPr>
        <p:spPr>
          <a:xfrm>
            <a:off x="330199" y="1528641"/>
            <a:ext cx="11541369" cy="4351338"/>
          </a:xfrm>
        </p:spPr>
        <p:txBody>
          <a:bodyPr>
            <a:noAutofit/>
          </a:bodyPr>
          <a:lstStyle/>
          <a:p>
            <a:pPr marL="344488" indent="-344488">
              <a:buFont typeface="Wingdings" panose="05000000000000000000" pitchFamily="2" charset="2"/>
              <a:buChar char="§"/>
            </a:pPr>
            <a:r>
              <a:rPr lang="en-US" sz="3200" dirty="0">
                <a:solidFill>
                  <a:srgbClr val="0070C0"/>
                </a:solidFill>
              </a:rPr>
              <a:t>Stacked convolutional auto-encoder</a:t>
            </a:r>
            <a:endParaRPr lang="en-US" dirty="0"/>
          </a:p>
        </p:txBody>
      </p:sp>
      <p:pic>
        <p:nvPicPr>
          <p:cNvPr id="2" name="Picture 1"/>
          <p:cNvPicPr>
            <a:picLocks noChangeAspect="1"/>
          </p:cNvPicPr>
          <p:nvPr/>
        </p:nvPicPr>
        <p:blipFill>
          <a:blip r:embed="rId3"/>
          <a:stretch>
            <a:fillRect/>
          </a:stretch>
        </p:blipFill>
        <p:spPr>
          <a:xfrm>
            <a:off x="330199" y="4097875"/>
            <a:ext cx="11642970" cy="2747662"/>
          </a:xfrm>
          <a:prstGeom prst="rect">
            <a:avLst/>
          </a:prstGeom>
        </p:spPr>
      </p:pic>
      <p:pic>
        <p:nvPicPr>
          <p:cNvPr id="6" name="Picture 5"/>
          <p:cNvPicPr>
            <a:picLocks noChangeAspect="1"/>
          </p:cNvPicPr>
          <p:nvPr/>
        </p:nvPicPr>
        <p:blipFill>
          <a:blip r:embed="rId4"/>
          <a:stretch>
            <a:fillRect/>
          </a:stretch>
        </p:blipFill>
        <p:spPr>
          <a:xfrm>
            <a:off x="587864" y="2062040"/>
            <a:ext cx="4312382" cy="1943170"/>
          </a:xfrm>
          <a:prstGeom prst="rect">
            <a:avLst/>
          </a:prstGeom>
        </p:spPr>
      </p:pic>
    </p:spTree>
    <p:extLst>
      <p:ext uri="{BB962C8B-B14F-4D97-AF65-F5344CB8AC3E}">
        <p14:creationId xmlns:p14="http://schemas.microsoft.com/office/powerpoint/2010/main" val="1680775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3" y="311624"/>
            <a:ext cx="10772775" cy="1658198"/>
          </a:xfrm>
        </p:spPr>
        <p:txBody>
          <a:bodyPr/>
          <a:lstStyle/>
          <a:p>
            <a:r>
              <a:rPr lang="en-US" altLang="zh-CN" dirty="0"/>
              <a:t>Overview for Recommender Systems</a:t>
            </a:r>
            <a:endParaRPr lang="en-US" dirty="0"/>
          </a:p>
        </p:txBody>
      </p:sp>
      <p:sp>
        <p:nvSpPr>
          <p:cNvPr id="9" name="Rectangle 8"/>
          <p:cNvSpPr/>
          <p:nvPr/>
        </p:nvSpPr>
        <p:spPr>
          <a:xfrm>
            <a:off x="1237676" y="1495589"/>
            <a:ext cx="10725724" cy="461665"/>
          </a:xfrm>
          <a:prstGeom prst="rect">
            <a:avLst/>
          </a:prstGeom>
        </p:spPr>
        <p:txBody>
          <a:bodyPr wrap="square">
            <a:spAutoFit/>
          </a:bodyPr>
          <a:lstStyle/>
          <a:p>
            <a:r>
              <a:rPr lang="en-US" altLang="zh-CN" sz="2400" b="1" dirty="0">
                <a:solidFill>
                  <a:srgbClr val="FF0000"/>
                </a:solidFill>
                <a:latin typeface="Calibri-Bold"/>
              </a:rPr>
              <a:t>Hybrid Systems</a:t>
            </a:r>
            <a:r>
              <a:rPr lang="en-US" sz="2400" b="1" dirty="0">
                <a:solidFill>
                  <a:srgbClr val="FF0000"/>
                </a:solidFill>
                <a:latin typeface="Calibri-Bold"/>
              </a:rPr>
              <a:t>: </a:t>
            </a:r>
            <a:r>
              <a:rPr lang="en-US" sz="2400" b="1" dirty="0"/>
              <a:t>Combine collaborative filtering and content-based methods</a:t>
            </a:r>
          </a:p>
        </p:txBody>
      </p:sp>
      <p:pic>
        <p:nvPicPr>
          <p:cNvPr id="7" name="Picture 6"/>
          <p:cNvPicPr>
            <a:picLocks noChangeAspect="1"/>
          </p:cNvPicPr>
          <p:nvPr/>
        </p:nvPicPr>
        <p:blipFill>
          <a:blip r:embed="rId3"/>
          <a:stretch>
            <a:fillRect/>
          </a:stretch>
        </p:blipFill>
        <p:spPr>
          <a:xfrm>
            <a:off x="4392864" y="2668876"/>
            <a:ext cx="6960934" cy="3058908"/>
          </a:xfrm>
          <a:prstGeom prst="rect">
            <a:avLst/>
          </a:prstGeom>
        </p:spPr>
      </p:pic>
      <p:pic>
        <p:nvPicPr>
          <p:cNvPr id="8" name="Picture 7"/>
          <p:cNvPicPr>
            <a:picLocks noChangeAspect="1"/>
          </p:cNvPicPr>
          <p:nvPr/>
        </p:nvPicPr>
        <p:blipFill>
          <a:blip r:embed="rId4"/>
          <a:stretch>
            <a:fillRect/>
          </a:stretch>
        </p:blipFill>
        <p:spPr>
          <a:xfrm>
            <a:off x="460931" y="4427961"/>
            <a:ext cx="3371929" cy="2132376"/>
          </a:xfrm>
          <a:prstGeom prst="rect">
            <a:avLst/>
          </a:prstGeom>
        </p:spPr>
      </p:pic>
      <p:pic>
        <p:nvPicPr>
          <p:cNvPr id="13" name="Picture 12"/>
          <p:cNvPicPr>
            <a:picLocks noChangeAspect="1"/>
          </p:cNvPicPr>
          <p:nvPr/>
        </p:nvPicPr>
        <p:blipFill>
          <a:blip r:embed="rId5"/>
          <a:stretch>
            <a:fillRect/>
          </a:stretch>
        </p:blipFill>
        <p:spPr>
          <a:xfrm>
            <a:off x="581023" y="6491341"/>
            <a:ext cx="3391183" cy="421607"/>
          </a:xfrm>
          <a:prstGeom prst="rect">
            <a:avLst/>
          </a:prstGeom>
        </p:spPr>
      </p:pic>
      <p:sp>
        <p:nvSpPr>
          <p:cNvPr id="18" name="Rectangle 17"/>
          <p:cNvSpPr/>
          <p:nvPr/>
        </p:nvSpPr>
        <p:spPr>
          <a:xfrm>
            <a:off x="6439530" y="6122009"/>
            <a:ext cx="3021011" cy="369332"/>
          </a:xfrm>
          <a:prstGeom prst="rect">
            <a:avLst/>
          </a:prstGeom>
        </p:spPr>
        <p:txBody>
          <a:bodyPr wrap="square">
            <a:spAutoFit/>
          </a:bodyPr>
          <a:lstStyle/>
          <a:p>
            <a:r>
              <a:rPr lang="en-US" altLang="zh-CN" dirty="0">
                <a:solidFill>
                  <a:srgbClr val="002060"/>
                </a:solidFill>
                <a:latin typeface="Consolas" panose="020B0609020204030204" pitchFamily="49" charset="0"/>
              </a:rPr>
              <a:t>Factorization Machine</a:t>
            </a:r>
            <a:endParaRPr lang="en-US" dirty="0"/>
          </a:p>
        </p:txBody>
      </p:sp>
      <p:pic>
        <p:nvPicPr>
          <p:cNvPr id="21" name="Picture 20"/>
          <p:cNvPicPr>
            <a:picLocks noChangeAspect="1"/>
          </p:cNvPicPr>
          <p:nvPr/>
        </p:nvPicPr>
        <p:blipFill>
          <a:blip r:embed="rId6"/>
          <a:stretch>
            <a:fillRect/>
          </a:stretch>
        </p:blipFill>
        <p:spPr>
          <a:xfrm>
            <a:off x="460931" y="2010059"/>
            <a:ext cx="3611803" cy="2023143"/>
          </a:xfrm>
          <a:prstGeom prst="rect">
            <a:avLst/>
          </a:prstGeom>
        </p:spPr>
      </p:pic>
      <p:pic>
        <p:nvPicPr>
          <p:cNvPr id="22" name="Picture 21"/>
          <p:cNvPicPr>
            <a:picLocks noChangeAspect="1"/>
          </p:cNvPicPr>
          <p:nvPr/>
        </p:nvPicPr>
        <p:blipFill>
          <a:blip r:embed="rId7"/>
          <a:stretch>
            <a:fillRect/>
          </a:stretch>
        </p:blipFill>
        <p:spPr>
          <a:xfrm>
            <a:off x="504578" y="3991654"/>
            <a:ext cx="3669020" cy="413353"/>
          </a:xfrm>
          <a:prstGeom prst="rect">
            <a:avLst/>
          </a:prstGeom>
        </p:spPr>
      </p:pic>
    </p:spTree>
    <p:extLst>
      <p:ext uri="{BB962C8B-B14F-4D97-AF65-F5344CB8AC3E}">
        <p14:creationId xmlns:p14="http://schemas.microsoft.com/office/powerpoint/2010/main" val="1159036068"/>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7384201" y="3664056"/>
            <a:ext cx="3757193" cy="463654"/>
          </a:xfrm>
          <a:prstGeom prst="rect">
            <a:avLst/>
          </a:prstGeom>
        </p:spPr>
      </p:pic>
      <p:sp>
        <p:nvSpPr>
          <p:cNvPr id="4" name="Title 3"/>
          <p:cNvSpPr>
            <a:spLocks noGrp="1"/>
          </p:cNvSpPr>
          <p:nvPr>
            <p:ph type="title"/>
          </p:nvPr>
        </p:nvSpPr>
        <p:spPr/>
        <p:txBody>
          <a:bodyPr/>
          <a:lstStyle/>
          <a:p>
            <a:r>
              <a:rPr lang="en-US" dirty="0"/>
              <a:t>Collaborative Joint Learning</a:t>
            </a:r>
          </a:p>
        </p:txBody>
      </p:sp>
      <p:sp>
        <p:nvSpPr>
          <p:cNvPr id="5" name="Content Placeholder 4"/>
          <p:cNvSpPr>
            <a:spLocks noGrp="1"/>
          </p:cNvSpPr>
          <p:nvPr>
            <p:ph idx="1"/>
          </p:nvPr>
        </p:nvSpPr>
        <p:spPr>
          <a:xfrm>
            <a:off x="330199" y="1528641"/>
            <a:ext cx="11541369" cy="4351338"/>
          </a:xfrm>
        </p:spPr>
        <p:txBody>
          <a:bodyPr>
            <a:noAutofit/>
          </a:bodyPr>
          <a:lstStyle/>
          <a:p>
            <a:pPr marL="344488" indent="-344488">
              <a:buFont typeface="Wingdings" panose="05000000000000000000" pitchFamily="2" charset="2"/>
              <a:buChar char="§"/>
            </a:pPr>
            <a:r>
              <a:rPr lang="en-US" sz="3200" dirty="0">
                <a:solidFill>
                  <a:srgbClr val="0070C0"/>
                </a:solidFill>
              </a:rPr>
              <a:t>Item representation</a:t>
            </a:r>
          </a:p>
          <a:p>
            <a:pPr marL="860425" lvl="1" indent="-403225">
              <a:buFont typeface="Wingdings" panose="05000000000000000000" pitchFamily="2" charset="2"/>
              <a:buChar char="q"/>
            </a:pPr>
            <a:r>
              <a:rPr lang="en-US" dirty="0"/>
              <a:t>Collaborative filtering part</a:t>
            </a:r>
          </a:p>
          <a:p>
            <a:pPr marL="860425" lvl="1" indent="-403225">
              <a:buFont typeface="Wingdings" panose="05000000000000000000" pitchFamily="2" charset="2"/>
              <a:buChar char="q"/>
            </a:pPr>
            <a:r>
              <a:rPr lang="en-US" dirty="0"/>
              <a:t>Structural knowledge part</a:t>
            </a:r>
          </a:p>
          <a:p>
            <a:pPr marL="860425" lvl="1" indent="-403225">
              <a:buFont typeface="Wingdings" panose="05000000000000000000" pitchFamily="2" charset="2"/>
              <a:buChar char="q"/>
            </a:pPr>
            <a:r>
              <a:rPr lang="en-US" dirty="0"/>
              <a:t>Textual knowledge part</a:t>
            </a:r>
          </a:p>
          <a:p>
            <a:pPr marL="860425" lvl="1" indent="-403225">
              <a:buFont typeface="Wingdings" panose="05000000000000000000" pitchFamily="2" charset="2"/>
              <a:buChar char="q"/>
            </a:pPr>
            <a:r>
              <a:rPr lang="en-US" dirty="0"/>
              <a:t>Visual knowledge part</a:t>
            </a:r>
          </a:p>
        </p:txBody>
      </p:sp>
      <p:pic>
        <p:nvPicPr>
          <p:cNvPr id="10" name="Picture 9"/>
          <p:cNvPicPr>
            <a:picLocks noChangeAspect="1"/>
          </p:cNvPicPr>
          <p:nvPr/>
        </p:nvPicPr>
        <p:blipFill>
          <a:blip r:embed="rId4"/>
          <a:stretch>
            <a:fillRect/>
          </a:stretch>
        </p:blipFill>
        <p:spPr>
          <a:xfrm>
            <a:off x="2246389" y="2288452"/>
            <a:ext cx="9721098" cy="4366348"/>
          </a:xfrm>
          <a:prstGeom prst="rect">
            <a:avLst/>
          </a:prstGeom>
        </p:spPr>
      </p:pic>
      <p:pic>
        <p:nvPicPr>
          <p:cNvPr id="11" name="Picture 10"/>
          <p:cNvPicPr>
            <a:picLocks noChangeAspect="1"/>
          </p:cNvPicPr>
          <p:nvPr/>
        </p:nvPicPr>
        <p:blipFill>
          <a:blip r:embed="rId5"/>
          <a:stretch>
            <a:fillRect/>
          </a:stretch>
        </p:blipFill>
        <p:spPr>
          <a:xfrm>
            <a:off x="2803071" y="3895883"/>
            <a:ext cx="272149" cy="176897"/>
          </a:xfrm>
          <a:prstGeom prst="rect">
            <a:avLst/>
          </a:prstGeom>
        </p:spPr>
      </p:pic>
      <p:pic>
        <p:nvPicPr>
          <p:cNvPr id="12" name="Picture 11"/>
          <p:cNvPicPr>
            <a:picLocks noChangeAspect="1"/>
          </p:cNvPicPr>
          <p:nvPr/>
        </p:nvPicPr>
        <p:blipFill>
          <a:blip r:embed="rId6"/>
          <a:stretch>
            <a:fillRect/>
          </a:stretch>
        </p:blipFill>
        <p:spPr>
          <a:xfrm>
            <a:off x="8364377" y="4956973"/>
            <a:ext cx="506866" cy="238125"/>
          </a:xfrm>
          <a:prstGeom prst="rect">
            <a:avLst/>
          </a:prstGeom>
        </p:spPr>
      </p:pic>
      <p:pic>
        <p:nvPicPr>
          <p:cNvPr id="13" name="Picture 12"/>
          <p:cNvPicPr>
            <a:picLocks noChangeAspect="1"/>
          </p:cNvPicPr>
          <p:nvPr/>
        </p:nvPicPr>
        <p:blipFill>
          <a:blip r:embed="rId7"/>
          <a:stretch>
            <a:fillRect/>
          </a:stretch>
        </p:blipFill>
        <p:spPr>
          <a:xfrm>
            <a:off x="6675275" y="4956973"/>
            <a:ext cx="280530" cy="271763"/>
          </a:xfrm>
          <a:prstGeom prst="rect">
            <a:avLst/>
          </a:prstGeom>
        </p:spPr>
      </p:pic>
      <p:pic>
        <p:nvPicPr>
          <p:cNvPr id="14" name="Picture 13"/>
          <p:cNvPicPr>
            <a:picLocks noChangeAspect="1"/>
          </p:cNvPicPr>
          <p:nvPr/>
        </p:nvPicPr>
        <p:blipFill>
          <a:blip r:embed="rId8"/>
          <a:stretch>
            <a:fillRect/>
          </a:stretch>
        </p:blipFill>
        <p:spPr>
          <a:xfrm>
            <a:off x="4640709" y="4991542"/>
            <a:ext cx="241661" cy="237943"/>
          </a:xfrm>
          <a:prstGeom prst="rect">
            <a:avLst/>
          </a:prstGeom>
        </p:spPr>
      </p:pic>
      <p:pic>
        <p:nvPicPr>
          <p:cNvPr id="15" name="Picture 14"/>
          <p:cNvPicPr>
            <a:picLocks noChangeAspect="1"/>
          </p:cNvPicPr>
          <p:nvPr/>
        </p:nvPicPr>
        <p:blipFill>
          <a:blip r:embed="rId9"/>
          <a:stretch>
            <a:fillRect/>
          </a:stretch>
        </p:blipFill>
        <p:spPr>
          <a:xfrm>
            <a:off x="10787433" y="4902531"/>
            <a:ext cx="569936" cy="292567"/>
          </a:xfrm>
          <a:prstGeom prst="rect">
            <a:avLst/>
          </a:prstGeom>
        </p:spPr>
      </p:pic>
    </p:spTree>
    <p:extLst>
      <p:ext uri="{BB962C8B-B14F-4D97-AF65-F5344CB8AC3E}">
        <p14:creationId xmlns:p14="http://schemas.microsoft.com/office/powerpoint/2010/main" val="3750024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a:t>
            </a:r>
          </a:p>
        </p:txBody>
      </p:sp>
      <p:sp>
        <p:nvSpPr>
          <p:cNvPr id="8" name="Content Placeholder 4"/>
          <p:cNvSpPr>
            <a:spLocks noGrp="1"/>
          </p:cNvSpPr>
          <p:nvPr>
            <p:ph idx="1"/>
          </p:nvPr>
        </p:nvSpPr>
        <p:spPr>
          <a:xfrm>
            <a:off x="330200" y="1528641"/>
            <a:ext cx="10220569" cy="4351338"/>
          </a:xfrm>
        </p:spPr>
        <p:txBody>
          <a:bodyPr>
            <a:noAutofit/>
          </a:bodyPr>
          <a:lstStyle/>
          <a:p>
            <a:pPr marL="344488" indent="-344488">
              <a:buFont typeface="Wingdings" panose="05000000000000000000" pitchFamily="2" charset="2"/>
              <a:buChar char="§"/>
            </a:pPr>
            <a:r>
              <a:rPr lang="en-US" sz="3200" dirty="0">
                <a:solidFill>
                  <a:srgbClr val="0070C0"/>
                </a:solidFill>
              </a:rPr>
              <a:t>MovieLens-1M</a:t>
            </a:r>
          </a:p>
          <a:p>
            <a:pPr marL="860425" lvl="1" indent="-403225">
              <a:lnSpc>
                <a:spcPts val="3600"/>
              </a:lnSpc>
              <a:buFont typeface="Wingdings" panose="05000000000000000000" pitchFamily="2" charset="2"/>
              <a:buChar char="q"/>
            </a:pPr>
            <a:r>
              <a:rPr lang="en-US" altLang="zh-CN" dirty="0"/>
              <a:t>Keep movies with rating = 5</a:t>
            </a:r>
          </a:p>
          <a:p>
            <a:pPr marL="860425" lvl="1" indent="-403225">
              <a:lnSpc>
                <a:spcPts val="3600"/>
              </a:lnSpc>
              <a:buFont typeface="Wingdings" panose="05000000000000000000" pitchFamily="2" charset="2"/>
              <a:buChar char="q"/>
            </a:pPr>
            <a:r>
              <a:rPr lang="en-US" altLang="zh-CN" dirty="0"/>
              <a:t>Keep users with #movie &gt; 2</a:t>
            </a:r>
            <a:endParaRPr lang="en-US" dirty="0">
              <a:solidFill>
                <a:srgbClr val="0070C0"/>
              </a:solidFill>
            </a:endParaRPr>
          </a:p>
          <a:p>
            <a:pPr marL="344488" indent="-344488">
              <a:buFont typeface="Wingdings" panose="05000000000000000000" pitchFamily="2" charset="2"/>
              <a:buChar char="§"/>
            </a:pPr>
            <a:r>
              <a:rPr lang="en-US" sz="3200" dirty="0">
                <a:solidFill>
                  <a:srgbClr val="0070C0"/>
                </a:solidFill>
              </a:rPr>
              <a:t>IntentBooks</a:t>
            </a:r>
          </a:p>
          <a:p>
            <a:pPr marL="860425" lvl="1" indent="-403225">
              <a:lnSpc>
                <a:spcPts val="3600"/>
              </a:lnSpc>
              <a:buFont typeface="Wingdings" panose="05000000000000000000" pitchFamily="2" charset="2"/>
              <a:buChar char="q"/>
            </a:pPr>
            <a:r>
              <a:rPr lang="en-US" dirty="0"/>
              <a:t>From 9-month query/click logs, apply entity linking to find out book entity</a:t>
            </a:r>
          </a:p>
          <a:p>
            <a:pPr marL="860425" lvl="1" indent="-403225">
              <a:lnSpc>
                <a:spcPts val="3600"/>
              </a:lnSpc>
              <a:buFont typeface="Wingdings" panose="05000000000000000000" pitchFamily="2" charset="2"/>
              <a:buChar char="q"/>
            </a:pPr>
            <a:r>
              <a:rPr lang="en-US" dirty="0"/>
              <a:t>Randomly select 200 extracted entities, precision is 91.5% </a:t>
            </a:r>
          </a:p>
          <a:p>
            <a:pPr marL="860425" lvl="1" indent="-403225">
              <a:lnSpc>
                <a:spcPts val="3600"/>
              </a:lnSpc>
              <a:buFont typeface="Wingdings" panose="05000000000000000000" pitchFamily="2" charset="2"/>
              <a:buChar char="q"/>
            </a:pPr>
            <a:r>
              <a:rPr lang="en-US" altLang="zh-CN" dirty="0"/>
              <a:t>Keep users with #book &gt;= 5</a:t>
            </a:r>
            <a:endParaRPr lang="en-US" dirty="0"/>
          </a:p>
        </p:txBody>
      </p:sp>
    </p:spTree>
    <p:extLst>
      <p:ext uri="{BB962C8B-B14F-4D97-AF65-F5344CB8AC3E}">
        <p14:creationId xmlns:p14="http://schemas.microsoft.com/office/powerpoint/2010/main" val="1124227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a:t>
            </a:r>
          </a:p>
        </p:txBody>
      </p:sp>
      <p:sp>
        <p:nvSpPr>
          <p:cNvPr id="8" name="Content Placeholder 4"/>
          <p:cNvSpPr>
            <a:spLocks noGrp="1"/>
          </p:cNvSpPr>
          <p:nvPr>
            <p:ph idx="1"/>
          </p:nvPr>
        </p:nvSpPr>
        <p:spPr>
          <a:xfrm>
            <a:off x="1103923" y="2207723"/>
            <a:ext cx="9868877" cy="4351338"/>
          </a:xfrm>
        </p:spPr>
        <p:txBody>
          <a:bodyPr>
            <a:noAutofit/>
          </a:bodyPr>
          <a:lstStyle/>
          <a:p>
            <a:pPr marL="344488" indent="-344488">
              <a:buFont typeface="Wingdings" panose="05000000000000000000" pitchFamily="2" charset="2"/>
              <a:buChar char="§"/>
            </a:pPr>
            <a:r>
              <a:rPr lang="en-US" sz="3200" dirty="0">
                <a:solidFill>
                  <a:srgbClr val="0070C0"/>
                </a:solidFill>
              </a:rPr>
              <a:t>MovieLens-1M</a:t>
            </a:r>
          </a:p>
          <a:p>
            <a:pPr marL="860425" lvl="1" indent="-403225">
              <a:lnSpc>
                <a:spcPts val="3000"/>
              </a:lnSpc>
              <a:buFont typeface="Wingdings" panose="05000000000000000000" pitchFamily="2" charset="2"/>
              <a:buChar char="q"/>
            </a:pPr>
            <a:r>
              <a:rPr lang="en-US" altLang="zh-CN" dirty="0"/>
              <a:t>A two-staged movie-entity match (title and attributes)</a:t>
            </a:r>
          </a:p>
          <a:p>
            <a:pPr marL="860425" lvl="1" indent="-403225">
              <a:lnSpc>
                <a:spcPts val="3000"/>
              </a:lnSpc>
              <a:buFont typeface="Wingdings" panose="05000000000000000000" pitchFamily="2" charset="2"/>
              <a:buChar char="q"/>
            </a:pPr>
            <a:r>
              <a:rPr lang="en-US" altLang="zh-CN" dirty="0"/>
              <a:t>Randomly select 200 pairs, 92% are correctly matched</a:t>
            </a:r>
          </a:p>
          <a:p>
            <a:pPr marL="860425" lvl="1" indent="-403225">
              <a:lnSpc>
                <a:spcPts val="3000"/>
              </a:lnSpc>
              <a:buFont typeface="Wingdings" panose="05000000000000000000" pitchFamily="2" charset="2"/>
              <a:buChar char="q"/>
            </a:pPr>
            <a:r>
              <a:rPr lang="en-US" altLang="zh-CN" dirty="0"/>
              <a:t>134 movies are </a:t>
            </a:r>
            <a:r>
              <a:rPr lang="en-US" altLang="zh-CN" dirty="0" err="1"/>
              <a:t>mis</a:t>
            </a:r>
            <a:r>
              <a:rPr lang="en-US" altLang="zh-CN" dirty="0"/>
              <a:t>-matched</a:t>
            </a:r>
          </a:p>
          <a:p>
            <a:pPr marL="860425" lvl="1" indent="-403225">
              <a:lnSpc>
                <a:spcPts val="3000"/>
              </a:lnSpc>
              <a:buFont typeface="Wingdings" panose="05000000000000000000" pitchFamily="2" charset="2"/>
              <a:buChar char="q"/>
            </a:pPr>
            <a:r>
              <a:rPr lang="en-US" altLang="zh-CN" dirty="0"/>
              <a:t>1-step subgraph such as category, director, writer, actors, language, country, production date, rating, nominated awards, and received awards</a:t>
            </a:r>
            <a:endParaRPr lang="en-US" dirty="0">
              <a:solidFill>
                <a:srgbClr val="0070C0"/>
              </a:solidFill>
            </a:endParaRPr>
          </a:p>
          <a:p>
            <a:pPr marL="344488" indent="-344488">
              <a:buFont typeface="Wingdings" panose="05000000000000000000" pitchFamily="2" charset="2"/>
              <a:buChar char="§"/>
            </a:pPr>
            <a:r>
              <a:rPr lang="en-US" sz="3200" dirty="0">
                <a:solidFill>
                  <a:srgbClr val="0070C0"/>
                </a:solidFill>
              </a:rPr>
              <a:t>IntentBooks</a:t>
            </a:r>
          </a:p>
          <a:p>
            <a:pPr marL="860425" lvl="1" indent="-403225">
              <a:lnSpc>
                <a:spcPts val="2400"/>
              </a:lnSpc>
              <a:buFont typeface="Wingdings" panose="05000000000000000000" pitchFamily="2" charset="2"/>
              <a:buChar char="q"/>
            </a:pPr>
            <a:r>
              <a:rPr lang="en-US" altLang="zh-CN" dirty="0"/>
              <a:t>1-step subgraph include category, author, publish date, belonged series, language, and rating</a:t>
            </a:r>
          </a:p>
        </p:txBody>
      </p:sp>
      <p:pic>
        <p:nvPicPr>
          <p:cNvPr id="2" name="Picture 1"/>
          <p:cNvPicPr>
            <a:picLocks noChangeAspect="1"/>
          </p:cNvPicPr>
          <p:nvPr/>
        </p:nvPicPr>
        <p:blipFill>
          <a:blip r:embed="rId3"/>
          <a:stretch>
            <a:fillRect/>
          </a:stretch>
        </p:blipFill>
        <p:spPr>
          <a:xfrm>
            <a:off x="203200" y="1425820"/>
            <a:ext cx="4670669" cy="664672"/>
          </a:xfrm>
          <a:prstGeom prst="rect">
            <a:avLst/>
          </a:prstGeom>
        </p:spPr>
      </p:pic>
      <p:pic>
        <p:nvPicPr>
          <p:cNvPr id="3" name="Picture 2"/>
          <p:cNvPicPr>
            <a:picLocks noChangeAspect="1"/>
          </p:cNvPicPr>
          <p:nvPr/>
        </p:nvPicPr>
        <p:blipFill>
          <a:blip r:embed="rId4"/>
          <a:stretch>
            <a:fillRect/>
          </a:stretch>
        </p:blipFill>
        <p:spPr>
          <a:xfrm>
            <a:off x="7494952" y="0"/>
            <a:ext cx="4618893" cy="2648166"/>
          </a:xfrm>
          <a:prstGeom prst="rect">
            <a:avLst/>
          </a:prstGeom>
        </p:spPr>
      </p:pic>
    </p:spTree>
    <p:extLst>
      <p:ext uri="{BB962C8B-B14F-4D97-AF65-F5344CB8AC3E}">
        <p14:creationId xmlns:p14="http://schemas.microsoft.com/office/powerpoint/2010/main" val="1825286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Study of Structural Knowledge Usage</a:t>
            </a:r>
          </a:p>
        </p:txBody>
      </p:sp>
      <p:sp>
        <p:nvSpPr>
          <p:cNvPr id="8" name="Content Placeholder 4"/>
          <p:cNvSpPr>
            <a:spLocks noGrp="1"/>
          </p:cNvSpPr>
          <p:nvPr>
            <p:ph idx="1"/>
          </p:nvPr>
        </p:nvSpPr>
        <p:spPr>
          <a:xfrm>
            <a:off x="0" y="1693253"/>
            <a:ext cx="5468814" cy="4351338"/>
          </a:xfrm>
        </p:spPr>
        <p:txBody>
          <a:bodyPr>
            <a:noAutofit/>
          </a:bodyPr>
          <a:lstStyle/>
          <a:p>
            <a:pPr marL="344488" indent="-344488">
              <a:buFont typeface="Wingdings" panose="05000000000000000000" pitchFamily="2" charset="2"/>
              <a:buChar char="§"/>
            </a:pPr>
            <a:r>
              <a:rPr lang="en-US" sz="3200" dirty="0">
                <a:solidFill>
                  <a:srgbClr val="0070C0"/>
                </a:solidFill>
              </a:rPr>
              <a:t>Baselines</a:t>
            </a:r>
          </a:p>
          <a:p>
            <a:pPr marL="860425" lvl="1" indent="-403225">
              <a:lnSpc>
                <a:spcPts val="3000"/>
              </a:lnSpc>
              <a:buFont typeface="Wingdings" panose="05000000000000000000" pitchFamily="2" charset="2"/>
              <a:buChar char="q"/>
            </a:pPr>
            <a:r>
              <a:rPr lang="en-US" dirty="0"/>
              <a:t>BPRMF: without structural knowledge</a:t>
            </a:r>
            <a:endParaRPr lang="en-US" altLang="zh-CN" dirty="0"/>
          </a:p>
          <a:p>
            <a:pPr marL="860425" lvl="1" indent="-403225">
              <a:lnSpc>
                <a:spcPts val="3000"/>
              </a:lnSpc>
              <a:buFont typeface="Wingdings" panose="05000000000000000000" pitchFamily="2" charset="2"/>
              <a:buChar char="q"/>
            </a:pPr>
            <a:r>
              <a:rPr lang="en-US" dirty="0"/>
              <a:t>PRP: PageRank with Priors</a:t>
            </a:r>
            <a:endParaRPr lang="en-US" altLang="zh-CN" dirty="0"/>
          </a:p>
          <a:p>
            <a:pPr marL="860425" lvl="1" indent="-403225">
              <a:lnSpc>
                <a:spcPts val="3000"/>
              </a:lnSpc>
              <a:buFont typeface="Wingdings" panose="05000000000000000000" pitchFamily="2" charset="2"/>
              <a:buChar char="q"/>
            </a:pPr>
            <a:r>
              <a:rPr lang="en-US" dirty="0"/>
              <a:t>PER: Personalized Entity Recommendation uses meta-path</a:t>
            </a:r>
            <a:endParaRPr lang="en-US" altLang="zh-CN" dirty="0"/>
          </a:p>
          <a:p>
            <a:pPr marL="860425" lvl="1" indent="-403225">
              <a:lnSpc>
                <a:spcPts val="3000"/>
              </a:lnSpc>
              <a:buFont typeface="Wingdings" panose="05000000000000000000" pitchFamily="2" charset="2"/>
              <a:buChar char="q"/>
            </a:pPr>
            <a:r>
              <a:rPr lang="en-US" altLang="zh-CN" dirty="0" err="1"/>
              <a:t>LibFM</a:t>
            </a:r>
            <a:r>
              <a:rPr lang="en-US" altLang="zh-CN" dirty="0"/>
              <a:t>(S): item’s attributes in the structural knowledge as raw</a:t>
            </a:r>
          </a:p>
          <a:p>
            <a:pPr marL="860425" lvl="1" indent="-403225">
              <a:lnSpc>
                <a:spcPts val="3000"/>
              </a:lnSpc>
              <a:buFont typeface="Wingdings" panose="05000000000000000000" pitchFamily="2" charset="2"/>
              <a:buChar char="q"/>
            </a:pPr>
            <a:r>
              <a:rPr lang="en-US" altLang="zh-CN" dirty="0" err="1"/>
              <a:t>BPRMF+TransE</a:t>
            </a:r>
            <a:r>
              <a:rPr lang="en-US" altLang="zh-CN" dirty="0"/>
              <a:t>: ignores the heterogeneity of edges</a:t>
            </a:r>
            <a:endParaRPr lang="en-US" dirty="0">
              <a:solidFill>
                <a:srgbClr val="0070C0"/>
              </a:solidFill>
            </a:endParaRPr>
          </a:p>
        </p:txBody>
      </p:sp>
      <p:pic>
        <p:nvPicPr>
          <p:cNvPr id="5" name="Picture 4"/>
          <p:cNvPicPr>
            <a:picLocks noChangeAspect="1"/>
          </p:cNvPicPr>
          <p:nvPr/>
        </p:nvPicPr>
        <p:blipFill>
          <a:blip r:embed="rId3"/>
          <a:stretch>
            <a:fillRect/>
          </a:stretch>
        </p:blipFill>
        <p:spPr>
          <a:xfrm>
            <a:off x="5189894" y="1546055"/>
            <a:ext cx="3367645" cy="2217583"/>
          </a:xfrm>
          <a:prstGeom prst="rect">
            <a:avLst/>
          </a:prstGeom>
        </p:spPr>
      </p:pic>
      <p:pic>
        <p:nvPicPr>
          <p:cNvPr id="6" name="Picture 5"/>
          <p:cNvPicPr>
            <a:picLocks noChangeAspect="1"/>
          </p:cNvPicPr>
          <p:nvPr/>
        </p:nvPicPr>
        <p:blipFill>
          <a:blip r:embed="rId4"/>
          <a:stretch>
            <a:fillRect/>
          </a:stretch>
        </p:blipFill>
        <p:spPr>
          <a:xfrm>
            <a:off x="8565661" y="1557826"/>
            <a:ext cx="3467556" cy="2206627"/>
          </a:xfrm>
          <a:prstGeom prst="rect">
            <a:avLst/>
          </a:prstGeom>
        </p:spPr>
      </p:pic>
      <p:pic>
        <p:nvPicPr>
          <p:cNvPr id="7" name="Picture 6"/>
          <p:cNvPicPr>
            <a:picLocks noChangeAspect="1"/>
          </p:cNvPicPr>
          <p:nvPr/>
        </p:nvPicPr>
        <p:blipFill>
          <a:blip r:embed="rId5"/>
          <a:stretch>
            <a:fillRect/>
          </a:stretch>
        </p:blipFill>
        <p:spPr>
          <a:xfrm>
            <a:off x="5268048" y="4149969"/>
            <a:ext cx="3294901" cy="2160591"/>
          </a:xfrm>
          <a:prstGeom prst="rect">
            <a:avLst/>
          </a:prstGeom>
        </p:spPr>
      </p:pic>
      <p:pic>
        <p:nvPicPr>
          <p:cNvPr id="9" name="Picture 8"/>
          <p:cNvPicPr>
            <a:picLocks noChangeAspect="1"/>
          </p:cNvPicPr>
          <p:nvPr/>
        </p:nvPicPr>
        <p:blipFill>
          <a:blip r:embed="rId6"/>
          <a:stretch>
            <a:fillRect/>
          </a:stretch>
        </p:blipFill>
        <p:spPr>
          <a:xfrm>
            <a:off x="8565661" y="4146552"/>
            <a:ext cx="3467556" cy="2269880"/>
          </a:xfrm>
          <a:prstGeom prst="rect">
            <a:avLst/>
          </a:prstGeom>
        </p:spPr>
      </p:pic>
      <p:sp>
        <p:nvSpPr>
          <p:cNvPr id="10" name="TextBox 9"/>
          <p:cNvSpPr txBox="1"/>
          <p:nvPr/>
        </p:nvSpPr>
        <p:spPr>
          <a:xfrm>
            <a:off x="7948246" y="3631908"/>
            <a:ext cx="1740028" cy="400110"/>
          </a:xfrm>
          <a:prstGeom prst="rect">
            <a:avLst/>
          </a:prstGeom>
          <a:noFill/>
        </p:spPr>
        <p:txBody>
          <a:bodyPr wrap="none" rtlCol="0">
            <a:spAutoFit/>
          </a:bodyPr>
          <a:lstStyle/>
          <a:p>
            <a:r>
              <a:rPr lang="en-US" sz="2000" dirty="0">
                <a:solidFill>
                  <a:srgbClr val="0070C0"/>
                </a:solidFill>
              </a:rPr>
              <a:t>MovieLens-1M</a:t>
            </a:r>
          </a:p>
        </p:txBody>
      </p:sp>
      <p:sp>
        <p:nvSpPr>
          <p:cNvPr id="11" name="TextBox 10"/>
          <p:cNvSpPr txBox="1"/>
          <p:nvPr/>
        </p:nvSpPr>
        <p:spPr>
          <a:xfrm>
            <a:off x="7948246" y="6228456"/>
            <a:ext cx="1436355" cy="400110"/>
          </a:xfrm>
          <a:prstGeom prst="rect">
            <a:avLst/>
          </a:prstGeom>
          <a:noFill/>
        </p:spPr>
        <p:txBody>
          <a:bodyPr wrap="none" rtlCol="0">
            <a:spAutoFit/>
          </a:bodyPr>
          <a:lstStyle/>
          <a:p>
            <a:r>
              <a:rPr lang="en-US" sz="2000" dirty="0">
                <a:solidFill>
                  <a:srgbClr val="0070C0"/>
                </a:solidFill>
              </a:rPr>
              <a:t>IntentBooks</a:t>
            </a:r>
          </a:p>
        </p:txBody>
      </p:sp>
    </p:spTree>
    <p:extLst>
      <p:ext uri="{BB962C8B-B14F-4D97-AF65-F5344CB8AC3E}">
        <p14:creationId xmlns:p14="http://schemas.microsoft.com/office/powerpoint/2010/main" val="867055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Study of Textual Knowledge Usage</a:t>
            </a:r>
          </a:p>
        </p:txBody>
      </p:sp>
      <p:sp>
        <p:nvSpPr>
          <p:cNvPr id="8" name="Content Placeholder 4"/>
          <p:cNvSpPr>
            <a:spLocks noGrp="1"/>
          </p:cNvSpPr>
          <p:nvPr>
            <p:ph idx="1"/>
          </p:nvPr>
        </p:nvSpPr>
        <p:spPr>
          <a:xfrm>
            <a:off x="0" y="1713801"/>
            <a:ext cx="5468814" cy="4351338"/>
          </a:xfrm>
        </p:spPr>
        <p:txBody>
          <a:bodyPr>
            <a:noAutofit/>
          </a:bodyPr>
          <a:lstStyle/>
          <a:p>
            <a:pPr marL="344488" indent="-344488">
              <a:buFont typeface="Wingdings" panose="05000000000000000000" pitchFamily="2" charset="2"/>
              <a:buChar char="§"/>
            </a:pPr>
            <a:r>
              <a:rPr lang="en-US" sz="3200" dirty="0">
                <a:solidFill>
                  <a:srgbClr val="0070C0"/>
                </a:solidFill>
              </a:rPr>
              <a:t>Baselines</a:t>
            </a:r>
          </a:p>
          <a:p>
            <a:pPr marL="860425" lvl="1" indent="-403225">
              <a:lnSpc>
                <a:spcPts val="3000"/>
              </a:lnSpc>
              <a:buFont typeface="Wingdings" panose="05000000000000000000" pitchFamily="2" charset="2"/>
              <a:buChar char="q"/>
            </a:pPr>
            <a:r>
              <a:rPr lang="en-US" dirty="0"/>
              <a:t>CMF(T): factorize user-item matrix and item-word matrix at the same</a:t>
            </a:r>
            <a:endParaRPr lang="en-US" altLang="zh-CN" dirty="0"/>
          </a:p>
          <a:p>
            <a:pPr marL="860425" lvl="1" indent="-403225">
              <a:lnSpc>
                <a:spcPts val="3000"/>
              </a:lnSpc>
              <a:buFont typeface="Wingdings" panose="05000000000000000000" pitchFamily="2" charset="2"/>
              <a:buChar char="q"/>
            </a:pPr>
            <a:r>
              <a:rPr lang="en-US" dirty="0"/>
              <a:t>LibFM(T): bag of words as raw features feed into LibFM</a:t>
            </a:r>
            <a:endParaRPr lang="en-US" altLang="zh-CN" dirty="0"/>
          </a:p>
          <a:p>
            <a:pPr marL="860425" lvl="1" indent="-403225">
              <a:lnSpc>
                <a:spcPts val="3000"/>
              </a:lnSpc>
              <a:buFont typeface="Wingdings" panose="05000000000000000000" pitchFamily="2" charset="2"/>
              <a:buChar char="q"/>
            </a:pPr>
            <a:r>
              <a:rPr lang="en-US" dirty="0"/>
              <a:t>CTR: integrates collaborative filtering and topic modeling</a:t>
            </a:r>
          </a:p>
          <a:p>
            <a:pPr marL="457200" lvl="1" indent="0">
              <a:lnSpc>
                <a:spcPts val="3000"/>
              </a:lnSpc>
              <a:buNone/>
            </a:pPr>
            <a:r>
              <a:rPr lang="en-US" dirty="0"/>
              <a:t>      simultaneously</a:t>
            </a:r>
            <a:endParaRPr lang="en-US" dirty="0">
              <a:solidFill>
                <a:srgbClr val="0070C0"/>
              </a:solidFill>
            </a:endParaRPr>
          </a:p>
        </p:txBody>
      </p:sp>
      <p:pic>
        <p:nvPicPr>
          <p:cNvPr id="2" name="Picture 1"/>
          <p:cNvPicPr>
            <a:picLocks noChangeAspect="1"/>
          </p:cNvPicPr>
          <p:nvPr/>
        </p:nvPicPr>
        <p:blipFill>
          <a:blip r:embed="rId3"/>
          <a:stretch>
            <a:fillRect/>
          </a:stretch>
        </p:blipFill>
        <p:spPr>
          <a:xfrm>
            <a:off x="5373573" y="1624098"/>
            <a:ext cx="3384216" cy="2204448"/>
          </a:xfrm>
          <a:prstGeom prst="rect">
            <a:avLst/>
          </a:prstGeom>
        </p:spPr>
      </p:pic>
      <p:pic>
        <p:nvPicPr>
          <p:cNvPr id="3" name="Picture 2"/>
          <p:cNvPicPr>
            <a:picLocks noChangeAspect="1"/>
          </p:cNvPicPr>
          <p:nvPr/>
        </p:nvPicPr>
        <p:blipFill>
          <a:blip r:embed="rId4"/>
          <a:stretch>
            <a:fillRect/>
          </a:stretch>
        </p:blipFill>
        <p:spPr>
          <a:xfrm>
            <a:off x="8801914" y="1624098"/>
            <a:ext cx="3385803" cy="2145077"/>
          </a:xfrm>
          <a:prstGeom prst="rect">
            <a:avLst/>
          </a:prstGeom>
        </p:spPr>
      </p:pic>
      <p:sp>
        <p:nvSpPr>
          <p:cNvPr id="10" name="TextBox 9"/>
          <p:cNvSpPr txBox="1"/>
          <p:nvPr/>
        </p:nvSpPr>
        <p:spPr>
          <a:xfrm>
            <a:off x="8143623" y="3631908"/>
            <a:ext cx="1740028" cy="400110"/>
          </a:xfrm>
          <a:prstGeom prst="rect">
            <a:avLst/>
          </a:prstGeom>
          <a:noFill/>
        </p:spPr>
        <p:txBody>
          <a:bodyPr wrap="none" rtlCol="0">
            <a:spAutoFit/>
          </a:bodyPr>
          <a:lstStyle/>
          <a:p>
            <a:r>
              <a:rPr lang="en-US" sz="2000" dirty="0">
                <a:solidFill>
                  <a:srgbClr val="0070C0"/>
                </a:solidFill>
              </a:rPr>
              <a:t>MovieLens-1M</a:t>
            </a:r>
          </a:p>
        </p:txBody>
      </p:sp>
      <p:pic>
        <p:nvPicPr>
          <p:cNvPr id="12" name="Picture 11"/>
          <p:cNvPicPr>
            <a:picLocks noChangeAspect="1"/>
          </p:cNvPicPr>
          <p:nvPr/>
        </p:nvPicPr>
        <p:blipFill>
          <a:blip r:embed="rId5"/>
          <a:stretch>
            <a:fillRect/>
          </a:stretch>
        </p:blipFill>
        <p:spPr>
          <a:xfrm>
            <a:off x="5339580" y="4180749"/>
            <a:ext cx="3452202" cy="2201486"/>
          </a:xfrm>
          <a:prstGeom prst="rect">
            <a:avLst/>
          </a:prstGeom>
        </p:spPr>
      </p:pic>
      <p:pic>
        <p:nvPicPr>
          <p:cNvPr id="13" name="Picture 12"/>
          <p:cNvPicPr>
            <a:picLocks noChangeAspect="1"/>
          </p:cNvPicPr>
          <p:nvPr/>
        </p:nvPicPr>
        <p:blipFill>
          <a:blip r:embed="rId6"/>
          <a:stretch>
            <a:fillRect/>
          </a:stretch>
        </p:blipFill>
        <p:spPr>
          <a:xfrm>
            <a:off x="8801914" y="4170552"/>
            <a:ext cx="3366407" cy="2144279"/>
          </a:xfrm>
          <a:prstGeom prst="rect">
            <a:avLst/>
          </a:prstGeom>
        </p:spPr>
      </p:pic>
      <p:sp>
        <p:nvSpPr>
          <p:cNvPr id="11" name="TextBox 10"/>
          <p:cNvSpPr txBox="1"/>
          <p:nvPr/>
        </p:nvSpPr>
        <p:spPr>
          <a:xfrm>
            <a:off x="8167068" y="6228456"/>
            <a:ext cx="1436355" cy="400110"/>
          </a:xfrm>
          <a:prstGeom prst="rect">
            <a:avLst/>
          </a:prstGeom>
          <a:noFill/>
        </p:spPr>
        <p:txBody>
          <a:bodyPr wrap="none" rtlCol="0">
            <a:spAutoFit/>
          </a:bodyPr>
          <a:lstStyle/>
          <a:p>
            <a:r>
              <a:rPr lang="en-US" sz="2000" dirty="0">
                <a:solidFill>
                  <a:srgbClr val="0070C0"/>
                </a:solidFill>
              </a:rPr>
              <a:t>IntentBooks</a:t>
            </a:r>
          </a:p>
        </p:txBody>
      </p:sp>
    </p:spTree>
    <p:extLst>
      <p:ext uri="{BB962C8B-B14F-4D97-AF65-F5344CB8AC3E}">
        <p14:creationId xmlns:p14="http://schemas.microsoft.com/office/powerpoint/2010/main" val="1007068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Study of Visual Knowledge</a:t>
            </a:r>
          </a:p>
        </p:txBody>
      </p:sp>
      <p:sp>
        <p:nvSpPr>
          <p:cNvPr id="8" name="Content Placeholder 4"/>
          <p:cNvSpPr>
            <a:spLocks noGrp="1"/>
          </p:cNvSpPr>
          <p:nvPr>
            <p:ph idx="1"/>
          </p:nvPr>
        </p:nvSpPr>
        <p:spPr>
          <a:xfrm>
            <a:off x="-1" y="1693253"/>
            <a:ext cx="5488559" cy="4351338"/>
          </a:xfrm>
        </p:spPr>
        <p:txBody>
          <a:bodyPr>
            <a:noAutofit/>
          </a:bodyPr>
          <a:lstStyle/>
          <a:p>
            <a:pPr marL="344488" indent="-344488">
              <a:buFont typeface="Wingdings" panose="05000000000000000000" pitchFamily="2" charset="2"/>
              <a:buChar char="§"/>
            </a:pPr>
            <a:r>
              <a:rPr lang="en-US" sz="3200" dirty="0">
                <a:solidFill>
                  <a:srgbClr val="0070C0"/>
                </a:solidFill>
              </a:rPr>
              <a:t>Baselines</a:t>
            </a:r>
          </a:p>
          <a:p>
            <a:pPr marL="860425" lvl="1" indent="-403225">
              <a:lnSpc>
                <a:spcPts val="3000"/>
              </a:lnSpc>
              <a:buFont typeface="Wingdings" panose="05000000000000000000" pitchFamily="2" charset="2"/>
              <a:buChar char="q"/>
            </a:pPr>
            <a:r>
              <a:rPr lang="en-US" dirty="0"/>
              <a:t>CMF(V): factorize user-item matrix and item-pixel matrix at the same time</a:t>
            </a:r>
            <a:endParaRPr lang="en-US" altLang="zh-CN" dirty="0"/>
          </a:p>
          <a:p>
            <a:pPr marL="860425" lvl="1" indent="-403225">
              <a:lnSpc>
                <a:spcPts val="3000"/>
              </a:lnSpc>
              <a:buFont typeface="Wingdings" panose="05000000000000000000" pitchFamily="2" charset="2"/>
              <a:buChar char="q"/>
            </a:pPr>
            <a:r>
              <a:rPr lang="en-US" dirty="0"/>
              <a:t>LibFM(V): RGB features feed into LibFM</a:t>
            </a:r>
            <a:endParaRPr lang="en-US" altLang="zh-CN" dirty="0"/>
          </a:p>
          <a:p>
            <a:pPr marL="860425" lvl="1" indent="-403225">
              <a:lnSpc>
                <a:spcPts val="3000"/>
              </a:lnSpc>
              <a:buFont typeface="Wingdings" panose="05000000000000000000" pitchFamily="2" charset="2"/>
              <a:buChar char="q"/>
            </a:pPr>
            <a:r>
              <a:rPr lang="en-US" dirty="0"/>
              <a:t>BPRMF+SDAE(V): stacked </a:t>
            </a:r>
            <a:r>
              <a:rPr lang="en-US" dirty="0" err="1"/>
              <a:t>denoising</a:t>
            </a:r>
            <a:endParaRPr lang="en-US" dirty="0"/>
          </a:p>
          <a:p>
            <a:pPr marL="457200" lvl="1" indent="0">
              <a:lnSpc>
                <a:spcPts val="3000"/>
              </a:lnSpc>
              <a:buNone/>
            </a:pPr>
            <a:r>
              <a:rPr lang="en-US" dirty="0"/>
              <a:t>      auto-encoder to embed </a:t>
            </a:r>
            <a:endParaRPr lang="en-US" dirty="0">
              <a:solidFill>
                <a:srgbClr val="0070C0"/>
              </a:solidFill>
            </a:endParaRPr>
          </a:p>
        </p:txBody>
      </p:sp>
      <p:sp>
        <p:nvSpPr>
          <p:cNvPr id="11" name="TextBox 10"/>
          <p:cNvSpPr txBox="1"/>
          <p:nvPr/>
        </p:nvSpPr>
        <p:spPr>
          <a:xfrm>
            <a:off x="8143623" y="6132550"/>
            <a:ext cx="1436355" cy="400110"/>
          </a:xfrm>
          <a:prstGeom prst="rect">
            <a:avLst/>
          </a:prstGeom>
          <a:noFill/>
        </p:spPr>
        <p:txBody>
          <a:bodyPr wrap="none" rtlCol="0">
            <a:spAutoFit/>
          </a:bodyPr>
          <a:lstStyle/>
          <a:p>
            <a:r>
              <a:rPr lang="en-US" sz="2000" dirty="0">
                <a:solidFill>
                  <a:srgbClr val="0070C0"/>
                </a:solidFill>
              </a:rPr>
              <a:t>IntentBooks</a:t>
            </a:r>
          </a:p>
        </p:txBody>
      </p:sp>
      <p:sp>
        <p:nvSpPr>
          <p:cNvPr id="10" name="TextBox 9"/>
          <p:cNvSpPr txBox="1"/>
          <p:nvPr/>
        </p:nvSpPr>
        <p:spPr>
          <a:xfrm>
            <a:off x="8143623" y="3631908"/>
            <a:ext cx="1740028" cy="400110"/>
          </a:xfrm>
          <a:prstGeom prst="rect">
            <a:avLst/>
          </a:prstGeom>
          <a:noFill/>
        </p:spPr>
        <p:txBody>
          <a:bodyPr wrap="none" rtlCol="0">
            <a:spAutoFit/>
          </a:bodyPr>
          <a:lstStyle/>
          <a:p>
            <a:r>
              <a:rPr lang="en-US" sz="2000" dirty="0">
                <a:solidFill>
                  <a:srgbClr val="0070C0"/>
                </a:solidFill>
              </a:rPr>
              <a:t>MovieLens-1M</a:t>
            </a:r>
          </a:p>
        </p:txBody>
      </p:sp>
      <p:pic>
        <p:nvPicPr>
          <p:cNvPr id="5" name="Picture 4"/>
          <p:cNvPicPr>
            <a:picLocks noChangeAspect="1"/>
          </p:cNvPicPr>
          <p:nvPr/>
        </p:nvPicPr>
        <p:blipFill>
          <a:blip r:embed="rId3"/>
          <a:stretch>
            <a:fillRect/>
          </a:stretch>
        </p:blipFill>
        <p:spPr>
          <a:xfrm>
            <a:off x="5406888" y="1563104"/>
            <a:ext cx="3405218" cy="2188073"/>
          </a:xfrm>
          <a:prstGeom prst="rect">
            <a:avLst/>
          </a:prstGeom>
        </p:spPr>
      </p:pic>
      <p:pic>
        <p:nvPicPr>
          <p:cNvPr id="7" name="Picture 6"/>
          <p:cNvPicPr>
            <a:picLocks noChangeAspect="1"/>
          </p:cNvPicPr>
          <p:nvPr/>
        </p:nvPicPr>
        <p:blipFill>
          <a:blip r:embed="rId4"/>
          <a:stretch>
            <a:fillRect/>
          </a:stretch>
        </p:blipFill>
        <p:spPr>
          <a:xfrm>
            <a:off x="8816734" y="1537143"/>
            <a:ext cx="3375266" cy="2149149"/>
          </a:xfrm>
          <a:prstGeom prst="rect">
            <a:avLst/>
          </a:prstGeom>
        </p:spPr>
      </p:pic>
      <p:pic>
        <p:nvPicPr>
          <p:cNvPr id="9" name="Picture 8"/>
          <p:cNvPicPr>
            <a:picLocks noChangeAspect="1"/>
          </p:cNvPicPr>
          <p:nvPr/>
        </p:nvPicPr>
        <p:blipFill>
          <a:blip r:embed="rId5"/>
          <a:stretch>
            <a:fillRect/>
          </a:stretch>
        </p:blipFill>
        <p:spPr>
          <a:xfrm>
            <a:off x="5406888" y="4012141"/>
            <a:ext cx="3405218" cy="2187736"/>
          </a:xfrm>
          <a:prstGeom prst="rect">
            <a:avLst/>
          </a:prstGeom>
        </p:spPr>
      </p:pic>
      <p:pic>
        <p:nvPicPr>
          <p:cNvPr id="14" name="Picture 13"/>
          <p:cNvPicPr>
            <a:picLocks noChangeAspect="1"/>
          </p:cNvPicPr>
          <p:nvPr/>
        </p:nvPicPr>
        <p:blipFill>
          <a:blip r:embed="rId6"/>
          <a:stretch>
            <a:fillRect/>
          </a:stretch>
        </p:blipFill>
        <p:spPr>
          <a:xfrm>
            <a:off x="8808460" y="4032018"/>
            <a:ext cx="3383541" cy="2090795"/>
          </a:xfrm>
          <a:prstGeom prst="rect">
            <a:avLst/>
          </a:prstGeom>
        </p:spPr>
      </p:pic>
    </p:spTree>
    <p:extLst>
      <p:ext uri="{BB962C8B-B14F-4D97-AF65-F5344CB8AC3E}">
        <p14:creationId xmlns:p14="http://schemas.microsoft.com/office/powerpoint/2010/main" val="2255394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Study of Framework</a:t>
            </a:r>
          </a:p>
        </p:txBody>
      </p:sp>
      <p:sp>
        <p:nvSpPr>
          <p:cNvPr id="8" name="Content Placeholder 4"/>
          <p:cNvSpPr>
            <a:spLocks noGrp="1"/>
          </p:cNvSpPr>
          <p:nvPr>
            <p:ph idx="1"/>
          </p:nvPr>
        </p:nvSpPr>
        <p:spPr>
          <a:xfrm>
            <a:off x="0" y="1693253"/>
            <a:ext cx="5339580" cy="4351338"/>
          </a:xfrm>
        </p:spPr>
        <p:txBody>
          <a:bodyPr>
            <a:noAutofit/>
          </a:bodyPr>
          <a:lstStyle/>
          <a:p>
            <a:pPr marL="344488" indent="-344488">
              <a:buFont typeface="Wingdings" panose="05000000000000000000" pitchFamily="2" charset="2"/>
              <a:buChar char="§"/>
            </a:pPr>
            <a:r>
              <a:rPr lang="en-US" sz="3200" dirty="0">
                <a:solidFill>
                  <a:srgbClr val="0070C0"/>
                </a:solidFill>
              </a:rPr>
              <a:t>Baselines</a:t>
            </a:r>
          </a:p>
          <a:p>
            <a:pPr marL="860425" lvl="1" indent="-403225">
              <a:lnSpc>
                <a:spcPts val="3000"/>
              </a:lnSpc>
              <a:buFont typeface="Wingdings" panose="05000000000000000000" pitchFamily="2" charset="2"/>
              <a:buChar char="q"/>
            </a:pPr>
            <a:r>
              <a:rPr lang="en-US" dirty="0"/>
              <a:t>CKE(ST), CKE(SV), CKE(TV): </a:t>
            </a:r>
            <a:r>
              <a:rPr lang="en-US" altLang="zh-CN" dirty="0"/>
              <a:t>only two types of knowledge</a:t>
            </a:r>
          </a:p>
          <a:p>
            <a:pPr marL="860425" lvl="1" indent="-403225">
              <a:lnSpc>
                <a:spcPts val="3000"/>
              </a:lnSpc>
              <a:buFont typeface="Wingdings" panose="05000000000000000000" pitchFamily="2" charset="2"/>
              <a:buChar char="q"/>
            </a:pPr>
            <a:r>
              <a:rPr lang="en-US" dirty="0"/>
              <a:t>LIBFM(STV): all knowledge as raw features</a:t>
            </a:r>
            <a:endParaRPr lang="en-US" altLang="zh-CN" dirty="0"/>
          </a:p>
          <a:p>
            <a:pPr marL="860425" lvl="1" indent="-403225">
              <a:lnSpc>
                <a:spcPts val="3000"/>
              </a:lnSpc>
              <a:buFont typeface="Wingdings" panose="05000000000000000000" pitchFamily="2" charset="2"/>
              <a:buChar char="q"/>
            </a:pPr>
            <a:r>
              <a:rPr lang="en-US" dirty="0"/>
              <a:t>BPRMF+STV: not joint-learning </a:t>
            </a:r>
            <a:endParaRPr lang="en-US" dirty="0">
              <a:solidFill>
                <a:srgbClr val="0070C0"/>
              </a:solidFill>
            </a:endParaRPr>
          </a:p>
        </p:txBody>
      </p:sp>
      <p:sp>
        <p:nvSpPr>
          <p:cNvPr id="11" name="TextBox 10"/>
          <p:cNvSpPr txBox="1"/>
          <p:nvPr/>
        </p:nvSpPr>
        <p:spPr>
          <a:xfrm>
            <a:off x="8143623" y="6132550"/>
            <a:ext cx="1436355" cy="400110"/>
          </a:xfrm>
          <a:prstGeom prst="rect">
            <a:avLst/>
          </a:prstGeom>
          <a:noFill/>
        </p:spPr>
        <p:txBody>
          <a:bodyPr wrap="none" rtlCol="0">
            <a:spAutoFit/>
          </a:bodyPr>
          <a:lstStyle/>
          <a:p>
            <a:r>
              <a:rPr lang="en-US" sz="2000" dirty="0">
                <a:solidFill>
                  <a:srgbClr val="0070C0"/>
                </a:solidFill>
              </a:rPr>
              <a:t>IntentBooks</a:t>
            </a:r>
          </a:p>
        </p:txBody>
      </p:sp>
      <p:sp>
        <p:nvSpPr>
          <p:cNvPr id="10" name="TextBox 9"/>
          <p:cNvSpPr txBox="1"/>
          <p:nvPr/>
        </p:nvSpPr>
        <p:spPr>
          <a:xfrm>
            <a:off x="8143623" y="3631908"/>
            <a:ext cx="1740028" cy="400110"/>
          </a:xfrm>
          <a:prstGeom prst="rect">
            <a:avLst/>
          </a:prstGeom>
          <a:noFill/>
        </p:spPr>
        <p:txBody>
          <a:bodyPr wrap="none" rtlCol="0">
            <a:spAutoFit/>
          </a:bodyPr>
          <a:lstStyle/>
          <a:p>
            <a:r>
              <a:rPr lang="en-US" sz="2000" dirty="0">
                <a:solidFill>
                  <a:srgbClr val="0070C0"/>
                </a:solidFill>
              </a:rPr>
              <a:t>MovieLens-1M</a:t>
            </a:r>
          </a:p>
        </p:txBody>
      </p:sp>
      <p:pic>
        <p:nvPicPr>
          <p:cNvPr id="2" name="Picture 1"/>
          <p:cNvPicPr>
            <a:picLocks noChangeAspect="1"/>
          </p:cNvPicPr>
          <p:nvPr/>
        </p:nvPicPr>
        <p:blipFill>
          <a:blip r:embed="rId3"/>
          <a:stretch>
            <a:fillRect/>
          </a:stretch>
        </p:blipFill>
        <p:spPr>
          <a:xfrm>
            <a:off x="5419813" y="1554070"/>
            <a:ext cx="3359224" cy="2231279"/>
          </a:xfrm>
          <a:prstGeom prst="rect">
            <a:avLst/>
          </a:prstGeom>
        </p:spPr>
      </p:pic>
      <p:pic>
        <p:nvPicPr>
          <p:cNvPr id="3" name="Picture 2"/>
          <p:cNvPicPr>
            <a:picLocks noChangeAspect="1"/>
          </p:cNvPicPr>
          <p:nvPr/>
        </p:nvPicPr>
        <p:blipFill>
          <a:blip r:embed="rId4"/>
          <a:stretch>
            <a:fillRect/>
          </a:stretch>
        </p:blipFill>
        <p:spPr>
          <a:xfrm>
            <a:off x="8826134" y="1582771"/>
            <a:ext cx="3337183" cy="2108772"/>
          </a:xfrm>
          <a:prstGeom prst="rect">
            <a:avLst/>
          </a:prstGeom>
        </p:spPr>
      </p:pic>
      <p:pic>
        <p:nvPicPr>
          <p:cNvPr id="12" name="Picture 11"/>
          <p:cNvPicPr>
            <a:picLocks noChangeAspect="1"/>
          </p:cNvPicPr>
          <p:nvPr/>
        </p:nvPicPr>
        <p:blipFill>
          <a:blip r:embed="rId5"/>
          <a:stretch>
            <a:fillRect/>
          </a:stretch>
        </p:blipFill>
        <p:spPr>
          <a:xfrm>
            <a:off x="5488559" y="3960103"/>
            <a:ext cx="3260661" cy="2149621"/>
          </a:xfrm>
          <a:prstGeom prst="rect">
            <a:avLst/>
          </a:prstGeom>
        </p:spPr>
      </p:pic>
      <p:pic>
        <p:nvPicPr>
          <p:cNvPr id="13" name="Picture 12"/>
          <p:cNvPicPr>
            <a:picLocks noChangeAspect="1"/>
          </p:cNvPicPr>
          <p:nvPr/>
        </p:nvPicPr>
        <p:blipFill>
          <a:blip r:embed="rId6"/>
          <a:stretch>
            <a:fillRect/>
          </a:stretch>
        </p:blipFill>
        <p:spPr>
          <a:xfrm>
            <a:off x="8828442" y="4032018"/>
            <a:ext cx="3386747" cy="2123823"/>
          </a:xfrm>
          <a:prstGeom prst="rect">
            <a:avLst/>
          </a:prstGeom>
        </p:spPr>
      </p:pic>
    </p:spTree>
    <p:extLst>
      <p:ext uri="{BB962C8B-B14F-4D97-AF65-F5344CB8AC3E}">
        <p14:creationId xmlns:p14="http://schemas.microsoft.com/office/powerpoint/2010/main" val="2348385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Leverage heterogeneous information including structure, texts, and images from knowledge base for recommendation</a:t>
            </a:r>
          </a:p>
          <a:p>
            <a:endParaRPr lang="en-US" dirty="0"/>
          </a:p>
          <a:p>
            <a:r>
              <a:rPr lang="en-US" dirty="0"/>
              <a:t>Apply embedding methods including graph embedding and unsupervised deep learning to extract semantic representation</a:t>
            </a:r>
          </a:p>
          <a:p>
            <a:endParaRPr lang="en-US" dirty="0"/>
          </a:p>
          <a:p>
            <a:r>
              <a:rPr lang="en-US" dirty="0"/>
              <a:t>Integrate knowledge base embedding with collaborative filtering, our framework capture item representation and user-item interaction at the same time</a:t>
            </a:r>
          </a:p>
        </p:txBody>
      </p:sp>
    </p:spTree>
    <p:extLst>
      <p:ext uri="{BB962C8B-B14F-4D97-AF65-F5344CB8AC3E}">
        <p14:creationId xmlns:p14="http://schemas.microsoft.com/office/powerpoint/2010/main" val="892995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29630" y="2611955"/>
            <a:ext cx="6260152" cy="2718034"/>
          </a:xfrm>
        </p:spPr>
      </p:pic>
    </p:spTree>
    <p:extLst>
      <p:ext uri="{BB962C8B-B14F-4D97-AF65-F5344CB8AC3E}">
        <p14:creationId xmlns:p14="http://schemas.microsoft.com/office/powerpoint/2010/main" val="41800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Base</a:t>
            </a:r>
          </a:p>
        </p:txBody>
      </p:sp>
      <p:sp>
        <p:nvSpPr>
          <p:cNvPr id="3" name="Content Placeholder 2"/>
          <p:cNvSpPr>
            <a:spLocks noGrp="1"/>
          </p:cNvSpPr>
          <p:nvPr>
            <p:ph idx="1"/>
          </p:nvPr>
        </p:nvSpPr>
        <p:spPr>
          <a:xfrm>
            <a:off x="920298" y="1488327"/>
            <a:ext cx="10515600" cy="4351338"/>
          </a:xfrm>
        </p:spPr>
        <p:txBody>
          <a:bodyPr/>
          <a:lstStyle/>
          <a:p>
            <a:r>
              <a:rPr lang="en-US" dirty="0"/>
              <a:t>Rich structured and unstructured information</a:t>
            </a:r>
          </a:p>
        </p:txBody>
      </p:sp>
      <p:sp>
        <p:nvSpPr>
          <p:cNvPr id="27" name="Rectangle 26"/>
          <p:cNvSpPr/>
          <p:nvPr/>
        </p:nvSpPr>
        <p:spPr>
          <a:xfrm>
            <a:off x="376310" y="2673919"/>
            <a:ext cx="2279199" cy="2631490"/>
          </a:xfrm>
          <a:prstGeom prst="rect">
            <a:avLst/>
          </a:prstGeom>
        </p:spPr>
        <p:txBody>
          <a:bodyPr wrap="square">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0"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1" algn="l" defTabSz="914156" rtl="0" eaLnBrk="1" latinLnBrk="0" hangingPunct="1">
              <a:defRPr sz="1800" kern="1200">
                <a:solidFill>
                  <a:schemeClr val="tx1"/>
                </a:solidFill>
                <a:latin typeface="+mn-lt"/>
                <a:ea typeface="+mn-ea"/>
                <a:cs typeface="+mn-cs"/>
              </a:defRPr>
            </a:lvl8pPr>
            <a:lvl9pPr marL="3656619" algn="l" defTabSz="914156" rtl="0" eaLnBrk="1" latinLnBrk="0" hangingPunct="1">
              <a:defRPr sz="1800" kern="1200">
                <a:solidFill>
                  <a:schemeClr val="tx1"/>
                </a:solidFill>
                <a:latin typeface="+mn-lt"/>
                <a:ea typeface="+mn-ea"/>
                <a:cs typeface="+mn-cs"/>
              </a:defRPr>
            </a:lvl9pPr>
          </a:lstStyle>
          <a:p>
            <a:pPr algn="r">
              <a:spcBef>
                <a:spcPts val="600"/>
              </a:spcBef>
            </a:pPr>
            <a:r>
              <a:rPr lang="en-US" sz="1200" dirty="0">
                <a:solidFill>
                  <a:schemeClr val="bg1">
                    <a:lumMod val="50000"/>
                    <a:alpha val="99000"/>
                  </a:schemeClr>
                </a:solidFill>
                <a:latin typeface="Segoe Pro" pitchFamily="34" charset="0"/>
              </a:rPr>
              <a:t>Rich Image</a:t>
            </a:r>
          </a:p>
          <a:p>
            <a:pPr algn="r">
              <a:spcBef>
                <a:spcPts val="600"/>
              </a:spcBef>
            </a:pPr>
            <a:r>
              <a:rPr lang="en-US" sz="1200" dirty="0">
                <a:solidFill>
                  <a:schemeClr val="bg1">
                    <a:lumMod val="50000"/>
                    <a:alpha val="99000"/>
                  </a:schemeClr>
                </a:solidFill>
                <a:latin typeface="Segoe Pro" pitchFamily="34" charset="0"/>
              </a:rPr>
              <a:t>Description </a:t>
            </a:r>
          </a:p>
          <a:p>
            <a:pPr algn="r">
              <a:spcBef>
                <a:spcPts val="600"/>
              </a:spcBef>
            </a:pPr>
            <a:r>
              <a:rPr lang="en-US" sz="1200" dirty="0">
                <a:solidFill>
                  <a:schemeClr val="bg1">
                    <a:lumMod val="50000"/>
                    <a:alpha val="99000"/>
                  </a:schemeClr>
                </a:solidFill>
                <a:latin typeface="Segoe Pro" pitchFamily="34" charset="0"/>
              </a:rPr>
              <a:t>Birth date/Place </a:t>
            </a:r>
          </a:p>
          <a:p>
            <a:pPr algn="r">
              <a:spcBef>
                <a:spcPts val="600"/>
              </a:spcBef>
            </a:pPr>
            <a:r>
              <a:rPr lang="en-US" sz="1200" dirty="0">
                <a:solidFill>
                  <a:schemeClr val="bg1">
                    <a:lumMod val="50000"/>
                    <a:alpha val="99000"/>
                  </a:schemeClr>
                </a:solidFill>
                <a:latin typeface="Segoe Pro" pitchFamily="34" charset="0"/>
              </a:rPr>
              <a:t>Net Worth</a:t>
            </a:r>
          </a:p>
          <a:p>
            <a:pPr algn="r">
              <a:spcBef>
                <a:spcPts val="600"/>
              </a:spcBef>
            </a:pPr>
            <a:r>
              <a:rPr lang="en-US" sz="1200" dirty="0">
                <a:solidFill>
                  <a:schemeClr val="bg1">
                    <a:lumMod val="50000"/>
                    <a:alpha val="99000"/>
                  </a:schemeClr>
                </a:solidFill>
                <a:latin typeface="Segoe Pro" pitchFamily="34" charset="0"/>
              </a:rPr>
              <a:t>Organizations </a:t>
            </a:r>
          </a:p>
          <a:p>
            <a:pPr algn="r">
              <a:spcBef>
                <a:spcPts val="600"/>
              </a:spcBef>
            </a:pPr>
            <a:r>
              <a:rPr lang="en-US" sz="1200" dirty="0">
                <a:solidFill>
                  <a:schemeClr val="bg1">
                    <a:lumMod val="50000"/>
                    <a:alpha val="99000"/>
                  </a:schemeClr>
                </a:solidFill>
                <a:latin typeface="Segoe Pro" pitchFamily="34" charset="0"/>
              </a:rPr>
              <a:t>Parents</a:t>
            </a:r>
          </a:p>
          <a:p>
            <a:pPr algn="r">
              <a:spcBef>
                <a:spcPts val="600"/>
              </a:spcBef>
            </a:pPr>
            <a:r>
              <a:rPr lang="en-US" sz="1200" dirty="0">
                <a:solidFill>
                  <a:schemeClr val="bg1">
                    <a:lumMod val="50000"/>
                    <a:alpha val="99000"/>
                  </a:schemeClr>
                </a:solidFill>
                <a:latin typeface="Segoe Pro" pitchFamily="34" charset="0"/>
              </a:rPr>
              <a:t>Education</a:t>
            </a:r>
          </a:p>
          <a:p>
            <a:pPr algn="r">
              <a:spcBef>
                <a:spcPts val="600"/>
              </a:spcBef>
            </a:pPr>
            <a:r>
              <a:rPr lang="en-US" sz="1200" dirty="0">
                <a:solidFill>
                  <a:schemeClr val="bg1">
                    <a:lumMod val="50000"/>
                    <a:alpha val="99000"/>
                  </a:schemeClr>
                </a:solidFill>
                <a:latin typeface="Segoe Pro" pitchFamily="34" charset="0"/>
              </a:rPr>
              <a:t>Ted Talks</a:t>
            </a:r>
          </a:p>
          <a:p>
            <a:pPr algn="r">
              <a:spcBef>
                <a:spcPts val="600"/>
              </a:spcBef>
            </a:pPr>
            <a:r>
              <a:rPr lang="en-US" sz="1200" dirty="0">
                <a:solidFill>
                  <a:schemeClr val="bg1">
                    <a:lumMod val="50000"/>
                    <a:alpha val="99000"/>
                  </a:schemeClr>
                </a:solidFill>
                <a:latin typeface="Segoe Pro" pitchFamily="34" charset="0"/>
              </a:rPr>
              <a:t>Timeline</a:t>
            </a:r>
          </a:p>
          <a:p>
            <a:pPr algn="r">
              <a:spcBef>
                <a:spcPts val="600"/>
              </a:spcBef>
            </a:pPr>
            <a:r>
              <a:rPr lang="en-US" sz="1200" dirty="0">
                <a:solidFill>
                  <a:schemeClr val="bg1">
                    <a:lumMod val="50000"/>
                    <a:alpha val="99000"/>
                  </a:schemeClr>
                </a:solidFill>
                <a:latin typeface="Segoe Pro" pitchFamily="34" charset="0"/>
              </a:rPr>
              <a:t>… </a:t>
            </a:r>
          </a:p>
        </p:txBody>
      </p:sp>
      <p:sp>
        <p:nvSpPr>
          <p:cNvPr id="28" name="Rectangle 27"/>
          <p:cNvSpPr/>
          <p:nvPr/>
        </p:nvSpPr>
        <p:spPr>
          <a:xfrm>
            <a:off x="5273422" y="3047840"/>
            <a:ext cx="2438400" cy="2669962"/>
          </a:xfrm>
          <a:prstGeom prst="rect">
            <a:avLst/>
          </a:prstGeom>
        </p:spPr>
        <p:txBody>
          <a:bodyPr wrap="square">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0"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1" algn="l" defTabSz="914156" rtl="0" eaLnBrk="1" latinLnBrk="0" hangingPunct="1">
              <a:defRPr sz="1800" kern="1200">
                <a:solidFill>
                  <a:schemeClr val="tx1"/>
                </a:solidFill>
                <a:latin typeface="+mn-lt"/>
                <a:ea typeface="+mn-ea"/>
                <a:cs typeface="+mn-cs"/>
              </a:defRPr>
            </a:lvl8pPr>
            <a:lvl9pPr marL="3656619" algn="l" defTabSz="914156" rtl="0" eaLnBrk="1" latinLnBrk="0" hangingPunct="1">
              <a:defRPr sz="1800" kern="1200">
                <a:solidFill>
                  <a:schemeClr val="tx1"/>
                </a:solidFill>
                <a:latin typeface="+mn-lt"/>
                <a:ea typeface="+mn-ea"/>
                <a:cs typeface="+mn-cs"/>
              </a:defRPr>
            </a:lvl9pPr>
          </a:lstStyle>
          <a:p>
            <a:pPr algn="r">
              <a:spcBef>
                <a:spcPts val="600"/>
              </a:spcBef>
            </a:pPr>
            <a:r>
              <a:rPr lang="en-US" sz="1200" b="1" dirty="0">
                <a:solidFill>
                  <a:schemeClr val="bg1">
                    <a:lumMod val="50000"/>
                    <a:alpha val="99000"/>
                  </a:schemeClr>
                </a:solidFill>
                <a:latin typeface="Segoe Pro" pitchFamily="34" charset="0"/>
              </a:rPr>
              <a:t>Sports </a:t>
            </a:r>
            <a:br>
              <a:rPr lang="en-US" sz="1200" b="1" dirty="0">
                <a:solidFill>
                  <a:schemeClr val="bg1">
                    <a:lumMod val="50000"/>
                    <a:alpha val="99000"/>
                  </a:schemeClr>
                </a:solidFill>
                <a:latin typeface="Segoe Pro" pitchFamily="34" charset="0"/>
              </a:rPr>
            </a:br>
            <a:r>
              <a:rPr lang="en-US" sz="1200" b="1" dirty="0">
                <a:solidFill>
                  <a:schemeClr val="bg1">
                    <a:lumMod val="50000"/>
                    <a:alpha val="99000"/>
                  </a:schemeClr>
                </a:solidFill>
                <a:latin typeface="Segoe Pro" pitchFamily="34" charset="0"/>
              </a:rPr>
              <a:t>Entertainment </a:t>
            </a:r>
            <a:br>
              <a:rPr lang="en-US" sz="1200" b="1" dirty="0">
                <a:solidFill>
                  <a:schemeClr val="bg1">
                    <a:lumMod val="50000"/>
                    <a:alpha val="99000"/>
                  </a:schemeClr>
                </a:solidFill>
                <a:latin typeface="Segoe Pro" pitchFamily="34" charset="0"/>
              </a:rPr>
            </a:br>
            <a:r>
              <a:rPr lang="en-US" sz="1200" b="1" dirty="0">
                <a:solidFill>
                  <a:schemeClr val="bg1">
                    <a:lumMod val="50000"/>
                    <a:alpha val="99000"/>
                  </a:schemeClr>
                </a:solidFill>
                <a:latin typeface="Segoe Pro" pitchFamily="34" charset="0"/>
              </a:rPr>
              <a:t>Real Estate</a:t>
            </a:r>
          </a:p>
          <a:p>
            <a:pPr algn="r">
              <a:spcBef>
                <a:spcPts val="600"/>
              </a:spcBef>
            </a:pPr>
            <a:r>
              <a:rPr lang="en-US" sz="1100" b="1" dirty="0">
                <a:solidFill>
                  <a:schemeClr val="bg1">
                    <a:lumMod val="50000"/>
                    <a:alpha val="99000"/>
                  </a:schemeClr>
                </a:solidFill>
                <a:latin typeface="Segoe Pro" pitchFamily="34" charset="0"/>
              </a:rPr>
              <a:t>Hotels/Restaurants</a:t>
            </a:r>
          </a:p>
          <a:p>
            <a:pPr algn="r">
              <a:spcBef>
                <a:spcPts val="600"/>
              </a:spcBef>
            </a:pPr>
            <a:r>
              <a:rPr lang="en-US" sz="1100" b="1" dirty="0">
                <a:solidFill>
                  <a:schemeClr val="bg1">
                    <a:lumMod val="50000"/>
                    <a:alpha val="99000"/>
                  </a:schemeClr>
                </a:solidFill>
                <a:latin typeface="Segoe Pro" pitchFamily="34" charset="0"/>
              </a:rPr>
              <a:t>Places/Attractions</a:t>
            </a:r>
            <a:r>
              <a:rPr lang="en-US" sz="1200" b="1" dirty="0">
                <a:solidFill>
                  <a:schemeClr val="bg1">
                    <a:lumMod val="50000"/>
                    <a:alpha val="99000"/>
                  </a:schemeClr>
                </a:solidFill>
                <a:latin typeface="Segoe Pro" pitchFamily="34" charset="0"/>
              </a:rPr>
              <a:t>  </a:t>
            </a:r>
          </a:p>
          <a:p>
            <a:pPr algn="r">
              <a:spcBef>
                <a:spcPts val="600"/>
              </a:spcBef>
            </a:pPr>
            <a:r>
              <a:rPr lang="en-US" sz="1100" dirty="0">
                <a:solidFill>
                  <a:schemeClr val="bg1">
                    <a:lumMod val="50000"/>
                    <a:alpha val="99000"/>
                  </a:schemeClr>
                </a:solidFill>
                <a:latin typeface="Segoe Pro" pitchFamily="34" charset="0"/>
              </a:rPr>
              <a:t>Fictional Characters</a:t>
            </a:r>
          </a:p>
          <a:p>
            <a:pPr algn="r">
              <a:spcBef>
                <a:spcPts val="600"/>
              </a:spcBef>
            </a:pPr>
            <a:r>
              <a:rPr lang="en-US" sz="1100" dirty="0">
                <a:solidFill>
                  <a:schemeClr val="bg1">
                    <a:lumMod val="50000"/>
                    <a:alpha val="99000"/>
                  </a:schemeClr>
                </a:solidFill>
                <a:latin typeface="Segoe Pro" pitchFamily="34" charset="0"/>
              </a:rPr>
              <a:t>Apps &amp; Games</a:t>
            </a:r>
          </a:p>
          <a:p>
            <a:pPr algn="r">
              <a:spcBef>
                <a:spcPts val="600"/>
              </a:spcBef>
            </a:pPr>
            <a:r>
              <a:rPr lang="en-US" sz="1000" dirty="0">
                <a:solidFill>
                  <a:schemeClr val="bg1">
                    <a:lumMod val="50000"/>
                    <a:alpha val="99000"/>
                  </a:schemeClr>
                </a:solidFill>
                <a:latin typeface="Segoe Pro" pitchFamily="34" charset="0"/>
              </a:rPr>
              <a:t>Scientific Concepts</a:t>
            </a:r>
          </a:p>
          <a:p>
            <a:pPr algn="r">
              <a:spcBef>
                <a:spcPts val="600"/>
              </a:spcBef>
            </a:pPr>
            <a:r>
              <a:rPr lang="en-US" sz="1000" dirty="0">
                <a:solidFill>
                  <a:schemeClr val="bg1">
                    <a:lumMod val="50000"/>
                    <a:alpha val="99000"/>
                  </a:schemeClr>
                </a:solidFill>
                <a:latin typeface="Segoe Pro" pitchFamily="34" charset="0"/>
              </a:rPr>
              <a:t>Historic Events</a:t>
            </a:r>
          </a:p>
          <a:p>
            <a:pPr algn="r">
              <a:spcBef>
                <a:spcPts val="600"/>
              </a:spcBef>
            </a:pPr>
            <a:r>
              <a:rPr lang="en-US" sz="1000" dirty="0">
                <a:solidFill>
                  <a:schemeClr val="bg1">
                    <a:lumMod val="50000"/>
                    <a:alpha val="99000"/>
                  </a:schemeClr>
                </a:solidFill>
                <a:latin typeface="Segoe Pro" pitchFamily="34" charset="0"/>
              </a:rPr>
              <a:t>Doctors/Lawyers</a:t>
            </a:r>
          </a:p>
          <a:p>
            <a:pPr algn="r">
              <a:spcBef>
                <a:spcPts val="600"/>
              </a:spcBef>
            </a:pPr>
            <a:endParaRPr lang="en-US" sz="1050" dirty="0">
              <a:solidFill>
                <a:schemeClr val="bg1">
                  <a:lumMod val="50000"/>
                  <a:alpha val="99000"/>
                </a:schemeClr>
              </a:solidFill>
              <a:latin typeface="Segoe Pro" pitchFamily="34" charset="0"/>
            </a:endParaRPr>
          </a:p>
        </p:txBody>
      </p:sp>
      <p:sp>
        <p:nvSpPr>
          <p:cNvPr id="29" name="Rectangle 28"/>
          <p:cNvSpPr/>
          <p:nvPr/>
        </p:nvSpPr>
        <p:spPr>
          <a:xfrm>
            <a:off x="1690103" y="2239889"/>
            <a:ext cx="3583319" cy="369332"/>
          </a:xfrm>
          <a:prstGeom prst="rect">
            <a:avLst/>
          </a:prstGeom>
        </p:spPr>
        <p:txBody>
          <a:bodyPr wrap="square">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0"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1" algn="l" defTabSz="914156" rtl="0" eaLnBrk="1" latinLnBrk="0" hangingPunct="1">
              <a:defRPr sz="1800" kern="1200">
                <a:solidFill>
                  <a:schemeClr val="tx1"/>
                </a:solidFill>
                <a:latin typeface="+mn-lt"/>
                <a:ea typeface="+mn-ea"/>
                <a:cs typeface="+mn-cs"/>
              </a:defRPr>
            </a:lvl8pPr>
            <a:lvl9pPr marL="3656619" algn="l" defTabSz="914156" rtl="0" eaLnBrk="1" latinLnBrk="0" hangingPunct="1">
              <a:defRPr sz="1800" kern="1200">
                <a:solidFill>
                  <a:schemeClr val="tx1"/>
                </a:solidFill>
                <a:latin typeface="+mn-lt"/>
                <a:ea typeface="+mn-ea"/>
                <a:cs typeface="+mn-cs"/>
              </a:defRPr>
            </a:lvl9pPr>
          </a:lstStyle>
          <a:p>
            <a:pPr algn="ctr">
              <a:lnSpc>
                <a:spcPct val="90000"/>
              </a:lnSpc>
              <a:spcBef>
                <a:spcPts val="600"/>
              </a:spcBef>
              <a:spcAft>
                <a:spcPts val="600"/>
              </a:spcAft>
            </a:pPr>
            <a:r>
              <a:rPr lang="en-US" sz="2000" b="1" dirty="0">
                <a:solidFill>
                  <a:srgbClr val="1F497D"/>
                </a:solidFill>
                <a:latin typeface="Calibri" panose="020F0502020204030204" pitchFamily="34" charset="0"/>
                <a:ea typeface="Calibri" panose="020F0502020204030204" pitchFamily="34" charset="0"/>
                <a:cs typeface="Times New Roman" panose="02020603050405020304" pitchFamily="18" charset="0"/>
              </a:rPr>
              <a:t>&gt;17B Facets&amp; Relationships </a:t>
            </a:r>
          </a:p>
        </p:txBody>
      </p:sp>
      <p:pic>
        <p:nvPicPr>
          <p:cNvPr id="30" name="Picture 29"/>
          <p:cNvPicPr>
            <a:picLocks noChangeAspect="1"/>
          </p:cNvPicPr>
          <p:nvPr/>
        </p:nvPicPr>
        <p:blipFill>
          <a:blip r:embed="rId3"/>
          <a:stretch>
            <a:fillRect/>
          </a:stretch>
        </p:blipFill>
        <p:spPr>
          <a:xfrm>
            <a:off x="7711822" y="3047840"/>
            <a:ext cx="2026898" cy="1792916"/>
          </a:xfrm>
          <a:prstGeom prst="rect">
            <a:avLst/>
          </a:prstGeom>
        </p:spPr>
      </p:pic>
      <p:sp>
        <p:nvSpPr>
          <p:cNvPr id="31" name="Rectangle 30"/>
          <p:cNvSpPr/>
          <p:nvPr/>
        </p:nvSpPr>
        <p:spPr>
          <a:xfrm>
            <a:off x="6094110" y="2576122"/>
            <a:ext cx="2997958" cy="369332"/>
          </a:xfrm>
          <a:prstGeom prst="rect">
            <a:avLst/>
          </a:prstGeom>
        </p:spPr>
        <p:txBody>
          <a:bodyPr wrap="square">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0" algn="l" defTabSz="914156" rtl="0" eaLnBrk="1" latinLnBrk="0" hangingPunct="1">
              <a:defRPr sz="1800" kern="1200">
                <a:solidFill>
                  <a:schemeClr val="tx1"/>
                </a:solidFill>
                <a:latin typeface="+mn-lt"/>
                <a:ea typeface="+mn-ea"/>
                <a:cs typeface="+mn-cs"/>
              </a:defRPr>
            </a:lvl5pPr>
            <a:lvl6pPr marL="2285388" algn="l" defTabSz="914156" rtl="0" eaLnBrk="1" latinLnBrk="0" hangingPunct="1">
              <a:defRPr sz="1800" kern="1200">
                <a:solidFill>
                  <a:schemeClr val="tx1"/>
                </a:solidFill>
                <a:latin typeface="+mn-lt"/>
                <a:ea typeface="+mn-ea"/>
                <a:cs typeface="+mn-cs"/>
              </a:defRPr>
            </a:lvl6pPr>
            <a:lvl7pPr marL="2742466" algn="l" defTabSz="914156" rtl="0" eaLnBrk="1" latinLnBrk="0" hangingPunct="1">
              <a:defRPr sz="1800" kern="1200">
                <a:solidFill>
                  <a:schemeClr val="tx1"/>
                </a:solidFill>
                <a:latin typeface="+mn-lt"/>
                <a:ea typeface="+mn-ea"/>
                <a:cs typeface="+mn-cs"/>
              </a:defRPr>
            </a:lvl7pPr>
            <a:lvl8pPr marL="3199541" algn="l" defTabSz="914156" rtl="0" eaLnBrk="1" latinLnBrk="0" hangingPunct="1">
              <a:defRPr sz="1800" kern="1200">
                <a:solidFill>
                  <a:schemeClr val="tx1"/>
                </a:solidFill>
                <a:latin typeface="+mn-lt"/>
                <a:ea typeface="+mn-ea"/>
                <a:cs typeface="+mn-cs"/>
              </a:defRPr>
            </a:lvl8pPr>
            <a:lvl9pPr marL="3656619" algn="l" defTabSz="914156" rtl="0" eaLnBrk="1" latinLnBrk="0" hangingPunct="1">
              <a:defRPr sz="1800" kern="1200">
                <a:solidFill>
                  <a:schemeClr val="tx1"/>
                </a:solidFill>
                <a:latin typeface="+mn-lt"/>
                <a:ea typeface="+mn-ea"/>
                <a:cs typeface="+mn-cs"/>
              </a:defRPr>
            </a:lvl9pPr>
          </a:lstStyle>
          <a:p>
            <a:pPr algn="ctr">
              <a:lnSpc>
                <a:spcPct val="90000"/>
              </a:lnSpc>
              <a:spcBef>
                <a:spcPts val="600"/>
              </a:spcBef>
              <a:spcAft>
                <a:spcPts val="600"/>
              </a:spcAft>
            </a:pPr>
            <a:r>
              <a:rPr lang="en-US" sz="2000" b="1" dirty="0">
                <a:solidFill>
                  <a:srgbClr val="1F497D"/>
                </a:solidFill>
                <a:latin typeface="Calibri" panose="020F0502020204030204" pitchFamily="34" charset="0"/>
                <a:ea typeface="Calibri" panose="020F0502020204030204" pitchFamily="34" charset="0"/>
                <a:cs typeface="Times New Roman" panose="02020603050405020304" pitchFamily="18" charset="0"/>
              </a:rPr>
              <a:t>Dozens of domains </a:t>
            </a:r>
          </a:p>
        </p:txBody>
      </p:sp>
      <p:pic>
        <p:nvPicPr>
          <p:cNvPr id="32" name="Picture 31"/>
          <p:cNvPicPr>
            <a:picLocks noChangeAspect="1"/>
          </p:cNvPicPr>
          <p:nvPr/>
        </p:nvPicPr>
        <p:blipFill rotWithShape="1">
          <a:blip r:embed="rId4"/>
          <a:srcRect l="28342" t="7613" r="51758" b="14059"/>
          <a:stretch/>
        </p:blipFill>
        <p:spPr>
          <a:xfrm>
            <a:off x="2701414" y="2747527"/>
            <a:ext cx="1446819" cy="3559176"/>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pic>
        <p:nvPicPr>
          <p:cNvPr id="33" name="Picture 32"/>
          <p:cNvPicPr>
            <a:picLocks noChangeAspect="1"/>
          </p:cNvPicPr>
          <p:nvPr/>
        </p:nvPicPr>
        <p:blipFill rotWithShape="1">
          <a:blip r:embed="rId5"/>
          <a:srcRect l="48482" t="20666" r="20542" b="17691"/>
          <a:stretch/>
        </p:blipFill>
        <p:spPr>
          <a:xfrm>
            <a:off x="3370182" y="3722678"/>
            <a:ext cx="1903240" cy="2367150"/>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sp>
        <p:nvSpPr>
          <p:cNvPr id="34" name="Rounded Rectangle 33"/>
          <p:cNvSpPr/>
          <p:nvPr/>
        </p:nvSpPr>
        <p:spPr>
          <a:xfrm>
            <a:off x="3370182" y="4436773"/>
            <a:ext cx="1903240" cy="658891"/>
          </a:xfrm>
          <a:prstGeom prst="roundRect">
            <a:avLst/>
          </a:prstGeom>
          <a:solidFill>
            <a:srgbClr val="ED7D31">
              <a:alpha val="25098"/>
            </a:srgbClr>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156" rtl="0" eaLnBrk="1" latinLnBrk="0" hangingPunct="1">
              <a:defRPr sz="1800" kern="1200">
                <a:solidFill>
                  <a:schemeClr val="lt1"/>
                </a:solidFill>
                <a:latin typeface="+mn-lt"/>
                <a:ea typeface="+mn-ea"/>
                <a:cs typeface="+mn-cs"/>
              </a:defRPr>
            </a:lvl1pPr>
            <a:lvl2pPr marL="457078" algn="l" defTabSz="914156" rtl="0" eaLnBrk="1" latinLnBrk="0" hangingPunct="1">
              <a:defRPr sz="1800" kern="1200">
                <a:solidFill>
                  <a:schemeClr val="lt1"/>
                </a:solidFill>
                <a:latin typeface="+mn-lt"/>
                <a:ea typeface="+mn-ea"/>
                <a:cs typeface="+mn-cs"/>
              </a:defRPr>
            </a:lvl2pPr>
            <a:lvl3pPr marL="914156" algn="l" defTabSz="914156" rtl="0" eaLnBrk="1" latinLnBrk="0" hangingPunct="1">
              <a:defRPr sz="1800" kern="1200">
                <a:solidFill>
                  <a:schemeClr val="lt1"/>
                </a:solidFill>
                <a:latin typeface="+mn-lt"/>
                <a:ea typeface="+mn-ea"/>
                <a:cs typeface="+mn-cs"/>
              </a:defRPr>
            </a:lvl3pPr>
            <a:lvl4pPr marL="1371232" algn="l" defTabSz="914156" rtl="0" eaLnBrk="1" latinLnBrk="0" hangingPunct="1">
              <a:defRPr sz="1800" kern="1200">
                <a:solidFill>
                  <a:schemeClr val="lt1"/>
                </a:solidFill>
                <a:latin typeface="+mn-lt"/>
                <a:ea typeface="+mn-ea"/>
                <a:cs typeface="+mn-cs"/>
              </a:defRPr>
            </a:lvl4pPr>
            <a:lvl5pPr marL="1828310" algn="l" defTabSz="914156" rtl="0" eaLnBrk="1" latinLnBrk="0" hangingPunct="1">
              <a:defRPr sz="1800" kern="1200">
                <a:solidFill>
                  <a:schemeClr val="lt1"/>
                </a:solidFill>
                <a:latin typeface="+mn-lt"/>
                <a:ea typeface="+mn-ea"/>
                <a:cs typeface="+mn-cs"/>
              </a:defRPr>
            </a:lvl5pPr>
            <a:lvl6pPr marL="2285388" algn="l" defTabSz="914156" rtl="0" eaLnBrk="1" latinLnBrk="0" hangingPunct="1">
              <a:defRPr sz="1800" kern="1200">
                <a:solidFill>
                  <a:schemeClr val="lt1"/>
                </a:solidFill>
                <a:latin typeface="+mn-lt"/>
                <a:ea typeface="+mn-ea"/>
                <a:cs typeface="+mn-cs"/>
              </a:defRPr>
            </a:lvl6pPr>
            <a:lvl7pPr marL="2742466" algn="l" defTabSz="914156" rtl="0" eaLnBrk="1" latinLnBrk="0" hangingPunct="1">
              <a:defRPr sz="1800" kern="1200">
                <a:solidFill>
                  <a:schemeClr val="lt1"/>
                </a:solidFill>
                <a:latin typeface="+mn-lt"/>
                <a:ea typeface="+mn-ea"/>
                <a:cs typeface="+mn-cs"/>
              </a:defRPr>
            </a:lvl7pPr>
            <a:lvl8pPr marL="3199541" algn="l" defTabSz="914156" rtl="0" eaLnBrk="1" latinLnBrk="0" hangingPunct="1">
              <a:defRPr sz="1800" kern="1200">
                <a:solidFill>
                  <a:schemeClr val="lt1"/>
                </a:solidFill>
                <a:latin typeface="+mn-lt"/>
                <a:ea typeface="+mn-ea"/>
                <a:cs typeface="+mn-cs"/>
              </a:defRPr>
            </a:lvl8pPr>
            <a:lvl9pPr marL="3656619" algn="l" defTabSz="914156"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34515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Base</a:t>
            </a:r>
          </a:p>
        </p:txBody>
      </p:sp>
      <p:pic>
        <p:nvPicPr>
          <p:cNvPr id="4" name="Picture 3"/>
          <p:cNvPicPr>
            <a:picLocks noChangeAspect="1"/>
          </p:cNvPicPr>
          <p:nvPr/>
        </p:nvPicPr>
        <p:blipFill>
          <a:blip r:embed="rId3"/>
          <a:stretch>
            <a:fillRect/>
          </a:stretch>
        </p:blipFill>
        <p:spPr>
          <a:xfrm>
            <a:off x="410473" y="2680776"/>
            <a:ext cx="2633166" cy="1645729"/>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sp>
        <p:nvSpPr>
          <p:cNvPr id="5" name="Rectangle 4"/>
          <p:cNvSpPr/>
          <p:nvPr/>
        </p:nvSpPr>
        <p:spPr>
          <a:xfrm>
            <a:off x="309795" y="1989908"/>
            <a:ext cx="4053409" cy="369332"/>
          </a:xfrm>
          <a:prstGeom prst="rect">
            <a:avLst/>
          </a:prstGeom>
        </p:spPr>
        <p:txBody>
          <a:bodyPr wrap="square">
            <a:spAutoFit/>
          </a:bodyPr>
          <a:lstStyle/>
          <a:p>
            <a:pPr marL="0" lvl="1" algn="ctr">
              <a:lnSpc>
                <a:spcPct val="90000"/>
              </a:lnSpc>
              <a:spcBef>
                <a:spcPts val="600"/>
              </a:spcBef>
              <a:spcAft>
                <a:spcPts val="600"/>
              </a:spcAft>
            </a:pPr>
            <a:r>
              <a:rPr lang="en-US" sz="2000" b="1" dirty="0">
                <a:solidFill>
                  <a:srgbClr val="1F497D"/>
                </a:solidFill>
                <a:latin typeface="Calibri" panose="020F0502020204030204" pitchFamily="34" charset="0"/>
                <a:ea typeface="Calibri" panose="020F0502020204030204" pitchFamily="34" charset="0"/>
                <a:cs typeface="Times New Roman" panose="02020603050405020304" pitchFamily="18" charset="0"/>
              </a:rPr>
              <a:t>Entity Pane Experiences </a:t>
            </a:r>
          </a:p>
        </p:txBody>
      </p:sp>
      <p:sp>
        <p:nvSpPr>
          <p:cNvPr id="6" name="TextBox 5"/>
          <p:cNvSpPr txBox="1"/>
          <p:nvPr/>
        </p:nvSpPr>
        <p:spPr>
          <a:xfrm>
            <a:off x="410473" y="4405267"/>
            <a:ext cx="2032926" cy="338554"/>
          </a:xfrm>
          <a:prstGeom prst="rect">
            <a:avLst/>
          </a:prstGeom>
          <a:noFill/>
        </p:spPr>
        <p:txBody>
          <a:bodyPr wrap="square" rtlCol="0">
            <a:spAutoFit/>
          </a:bodyPr>
          <a:lstStyle/>
          <a:p>
            <a:r>
              <a:rPr lang="en-US" sz="1600" i="1" dirty="0">
                <a:solidFill>
                  <a:schemeClr val="bg1">
                    <a:lumMod val="50000"/>
                  </a:schemeClr>
                </a:solidFill>
              </a:rPr>
              <a:t>Smart Search </a:t>
            </a:r>
          </a:p>
        </p:txBody>
      </p:sp>
      <p:sp>
        <p:nvSpPr>
          <p:cNvPr id="7" name="TextBox 6"/>
          <p:cNvSpPr txBox="1"/>
          <p:nvPr/>
        </p:nvSpPr>
        <p:spPr>
          <a:xfrm>
            <a:off x="2017468" y="5568327"/>
            <a:ext cx="2210956" cy="338554"/>
          </a:xfrm>
          <a:prstGeom prst="rect">
            <a:avLst/>
          </a:prstGeom>
          <a:noFill/>
        </p:spPr>
        <p:txBody>
          <a:bodyPr wrap="square" rtlCol="0">
            <a:spAutoFit/>
          </a:bodyPr>
          <a:lstStyle/>
          <a:p>
            <a:r>
              <a:rPr lang="en-US" sz="1600" i="1" dirty="0" err="1">
                <a:solidFill>
                  <a:schemeClr val="bg1">
                    <a:lumMod val="50000"/>
                  </a:schemeClr>
                </a:solidFill>
              </a:rPr>
              <a:t>Bing.Com</a:t>
            </a:r>
            <a:r>
              <a:rPr lang="en-US" sz="1600" i="1" dirty="0">
                <a:solidFill>
                  <a:schemeClr val="bg1">
                    <a:lumMod val="50000"/>
                  </a:schemeClr>
                </a:solidFill>
              </a:rPr>
              <a:t> </a:t>
            </a:r>
          </a:p>
        </p:txBody>
      </p:sp>
      <p:sp>
        <p:nvSpPr>
          <p:cNvPr id="8" name="TextBox 7"/>
          <p:cNvSpPr txBox="1"/>
          <p:nvPr/>
        </p:nvSpPr>
        <p:spPr>
          <a:xfrm>
            <a:off x="3043639" y="6125269"/>
            <a:ext cx="1777087" cy="338554"/>
          </a:xfrm>
          <a:prstGeom prst="rect">
            <a:avLst/>
          </a:prstGeom>
          <a:noFill/>
        </p:spPr>
        <p:txBody>
          <a:bodyPr wrap="square" rtlCol="0">
            <a:spAutoFit/>
          </a:bodyPr>
          <a:lstStyle/>
          <a:p>
            <a:r>
              <a:rPr lang="en-US" sz="1600" i="1" dirty="0">
                <a:solidFill>
                  <a:schemeClr val="bg1">
                    <a:lumMod val="50000"/>
                  </a:schemeClr>
                </a:solidFill>
              </a:rPr>
              <a:t>Xbox</a:t>
            </a:r>
          </a:p>
        </p:txBody>
      </p:sp>
      <p:pic>
        <p:nvPicPr>
          <p:cNvPr id="10" name="Picture 9"/>
          <p:cNvPicPr>
            <a:picLocks noChangeAspect="1"/>
          </p:cNvPicPr>
          <p:nvPr/>
        </p:nvPicPr>
        <p:blipFill>
          <a:blip r:embed="rId4"/>
          <a:stretch>
            <a:fillRect/>
          </a:stretch>
        </p:blipFill>
        <p:spPr>
          <a:xfrm>
            <a:off x="2064856" y="2451770"/>
            <a:ext cx="1146310" cy="3056828"/>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5"/>
          <a:stretch>
            <a:fillRect/>
          </a:stretch>
        </p:blipFill>
        <p:spPr>
          <a:xfrm>
            <a:off x="3043639" y="2926454"/>
            <a:ext cx="1405791" cy="3200877"/>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sp>
        <p:nvSpPr>
          <p:cNvPr id="13" name="Rectangle 12"/>
          <p:cNvSpPr/>
          <p:nvPr/>
        </p:nvSpPr>
        <p:spPr>
          <a:xfrm>
            <a:off x="8925114" y="1995304"/>
            <a:ext cx="3266885" cy="369332"/>
          </a:xfrm>
          <a:prstGeom prst="rect">
            <a:avLst/>
          </a:prstGeom>
        </p:spPr>
        <p:txBody>
          <a:bodyPr wrap="square">
            <a:spAutoFit/>
          </a:bodyPr>
          <a:lstStyle/>
          <a:p>
            <a:pPr marL="0" lvl="1">
              <a:lnSpc>
                <a:spcPct val="90000"/>
              </a:lnSpc>
              <a:spcBef>
                <a:spcPts val="600"/>
              </a:spcBef>
              <a:spcAft>
                <a:spcPts val="600"/>
              </a:spcAft>
            </a:pPr>
            <a:r>
              <a:rPr lang="en-US" sz="2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Cortana Recommendation?</a:t>
            </a:r>
          </a:p>
        </p:txBody>
      </p:sp>
      <p:pic>
        <p:nvPicPr>
          <p:cNvPr id="15" name="Picture 14"/>
          <p:cNvPicPr>
            <a:picLocks noChangeAspect="1"/>
          </p:cNvPicPr>
          <p:nvPr/>
        </p:nvPicPr>
        <p:blipFill rotWithShape="1">
          <a:blip r:embed="rId6"/>
          <a:srcRect l="34327" t="5696" r="34445" b="11029"/>
          <a:stretch/>
        </p:blipFill>
        <p:spPr>
          <a:xfrm>
            <a:off x="5540801" y="2409092"/>
            <a:ext cx="1541703" cy="2569506"/>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rotWithShape="1">
          <a:blip r:embed="rId7"/>
          <a:srcRect l="34327" t="5883" r="34562" b="10843"/>
          <a:stretch/>
        </p:blipFill>
        <p:spPr>
          <a:xfrm>
            <a:off x="5954592" y="2862654"/>
            <a:ext cx="1582454" cy="2647339"/>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pic>
        <p:nvPicPr>
          <p:cNvPr id="17" name="Picture 16"/>
          <p:cNvPicPr>
            <a:picLocks noChangeAspect="1"/>
          </p:cNvPicPr>
          <p:nvPr/>
        </p:nvPicPr>
        <p:blipFill rotWithShape="1">
          <a:blip r:embed="rId8"/>
          <a:srcRect l="34327" t="6444" r="34328" b="11029"/>
          <a:stretch/>
        </p:blipFill>
        <p:spPr>
          <a:xfrm>
            <a:off x="6385612" y="3422413"/>
            <a:ext cx="1544276" cy="2541142"/>
          </a:xfrm>
          <a:prstGeom prst="rect">
            <a:avLst/>
          </a:prstGeom>
          <a:solidFill>
            <a:schemeClr val="bg1"/>
          </a:solidFill>
          <a:ln>
            <a:solidFill>
              <a:schemeClr val="accent1">
                <a:tint val="40000"/>
                <a:hueOff val="0"/>
                <a:satOff val="0"/>
                <a:lumOff val="0"/>
              </a:schemeClr>
            </a:solidFill>
          </a:ln>
          <a:effectLst>
            <a:outerShdw blurRad="50800" dist="38100" dir="2700000" algn="tl" rotWithShape="0">
              <a:prstClr val="black">
                <a:alpha val="40000"/>
              </a:prstClr>
            </a:outerShdw>
          </a:effectLst>
        </p:spPr>
      </p:pic>
      <p:pic>
        <p:nvPicPr>
          <p:cNvPr id="20" name="Picture 19"/>
          <p:cNvPicPr>
            <a:picLocks noChangeAspect="1"/>
          </p:cNvPicPr>
          <p:nvPr/>
        </p:nvPicPr>
        <p:blipFill>
          <a:blip r:embed="rId9"/>
          <a:stretch>
            <a:fillRect/>
          </a:stretch>
        </p:blipFill>
        <p:spPr>
          <a:xfrm>
            <a:off x="9412138" y="2409091"/>
            <a:ext cx="1998817" cy="3552401"/>
          </a:xfrm>
          <a:prstGeom prst="rect">
            <a:avLst/>
          </a:prstGeom>
        </p:spPr>
      </p:pic>
      <p:sp>
        <p:nvSpPr>
          <p:cNvPr id="21" name="Rectangle 20"/>
          <p:cNvSpPr/>
          <p:nvPr/>
        </p:nvSpPr>
        <p:spPr>
          <a:xfrm>
            <a:off x="5667014" y="1992430"/>
            <a:ext cx="2405136" cy="369332"/>
          </a:xfrm>
          <a:prstGeom prst="rect">
            <a:avLst/>
          </a:prstGeom>
        </p:spPr>
        <p:txBody>
          <a:bodyPr wrap="square">
            <a:spAutoFit/>
          </a:bodyPr>
          <a:lstStyle/>
          <a:p>
            <a:pPr marL="0" lvl="1">
              <a:lnSpc>
                <a:spcPct val="90000"/>
              </a:lnSpc>
              <a:spcBef>
                <a:spcPts val="600"/>
              </a:spcBef>
              <a:spcAft>
                <a:spcPts val="600"/>
              </a:spcAft>
            </a:pPr>
            <a:r>
              <a:rPr lang="en-US" sz="2000" b="1" dirty="0">
                <a:solidFill>
                  <a:srgbClr val="1F497D"/>
                </a:solidFill>
                <a:latin typeface="Calibri" panose="020F0502020204030204" pitchFamily="34" charset="0"/>
                <a:ea typeface="Calibri" panose="020F0502020204030204" pitchFamily="34" charset="0"/>
                <a:cs typeface="Times New Roman" panose="02020603050405020304" pitchFamily="18" charset="0"/>
              </a:rPr>
              <a:t>Cortana Experiences</a:t>
            </a:r>
          </a:p>
        </p:txBody>
      </p:sp>
    </p:spTree>
    <p:extLst>
      <p:ext uri="{BB962C8B-B14F-4D97-AF65-F5344CB8AC3E}">
        <p14:creationId xmlns:p14="http://schemas.microsoft.com/office/powerpoint/2010/main" val="405228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5" name="Rectangle 4"/>
          <p:cNvSpPr/>
          <p:nvPr/>
        </p:nvSpPr>
        <p:spPr>
          <a:xfrm>
            <a:off x="477401" y="2181948"/>
            <a:ext cx="5056766" cy="3862596"/>
          </a:xfrm>
          <a:prstGeom prst="rect">
            <a:avLst/>
          </a:prstGeom>
        </p:spPr>
        <p:txBody>
          <a:bodyPr wrap="square">
            <a:spAutoFit/>
          </a:bodyPr>
          <a:lstStyle/>
          <a:p>
            <a:pPr marL="344488" indent="-344488">
              <a:buFont typeface="Wingdings" panose="05000000000000000000" pitchFamily="2" charset="2"/>
              <a:buChar char="§"/>
            </a:pPr>
            <a:r>
              <a:rPr lang="en-US" sz="3200" dirty="0">
                <a:solidFill>
                  <a:srgbClr val="0070C0"/>
                </a:solidFill>
              </a:rPr>
              <a:t>User Implicit Feedback</a:t>
            </a:r>
          </a:p>
          <a:p>
            <a:endParaRPr lang="en-US" sz="2400" dirty="0">
              <a:latin typeface="Segoe UI" panose="020B0502040204020203" pitchFamily="34" charset="0"/>
              <a:ea typeface="Arial Unicode MS" panose="020B0604020202020204" pitchFamily="34" charset="-122"/>
              <a:cs typeface="Segoe UI" panose="020B0502040204020203" pitchFamily="34" charset="0"/>
            </a:endParaRPr>
          </a:p>
          <a:p>
            <a:endParaRPr lang="en-US" sz="2400" dirty="0">
              <a:latin typeface="Segoe UI" panose="020B0502040204020203" pitchFamily="34" charset="0"/>
              <a:ea typeface="Arial Unicode MS" panose="020B0604020202020204" pitchFamily="34" charset="-122"/>
              <a:cs typeface="Segoe UI" panose="020B0502040204020203" pitchFamily="34" charset="0"/>
            </a:endParaRPr>
          </a:p>
          <a:p>
            <a:endParaRPr lang="en-US" sz="2400" dirty="0">
              <a:latin typeface="Segoe UI" panose="020B0502040204020203" pitchFamily="34" charset="0"/>
              <a:ea typeface="Arial Unicode MS" panose="020B0604020202020204" pitchFamily="34" charset="-122"/>
              <a:cs typeface="Segoe UI" panose="020B0502040204020203" pitchFamily="34" charset="0"/>
            </a:endParaRPr>
          </a:p>
          <a:p>
            <a:endParaRPr lang="en-US" sz="2400" dirty="0">
              <a:latin typeface="Segoe UI" panose="020B0502040204020203" pitchFamily="34" charset="0"/>
              <a:ea typeface="Arial Unicode MS" panose="020B0604020202020204" pitchFamily="34" charset="-122"/>
              <a:cs typeface="Segoe UI" panose="020B0502040204020203" pitchFamily="34" charset="0"/>
            </a:endParaRPr>
          </a:p>
          <a:p>
            <a:pPr marL="344488" indent="-344488">
              <a:buFont typeface="Wingdings" panose="05000000000000000000" pitchFamily="2" charset="2"/>
              <a:buChar char="§"/>
            </a:pPr>
            <a:r>
              <a:rPr lang="en-US" sz="3200" dirty="0">
                <a:solidFill>
                  <a:srgbClr val="0070C0"/>
                </a:solidFill>
              </a:rPr>
              <a:t>Knowledge Base</a:t>
            </a:r>
          </a:p>
          <a:p>
            <a:pPr marL="742950" lvl="1" indent="-285750">
              <a:lnSpc>
                <a:spcPts val="3400"/>
              </a:lnSpc>
              <a:buFont typeface="Wingdings" panose="05000000000000000000" pitchFamily="2" charset="2"/>
              <a:buChar char="q"/>
            </a:pPr>
            <a:r>
              <a:rPr lang="en-US" sz="2000" dirty="0">
                <a:latin typeface="Segoe UI" panose="020B0502040204020203" pitchFamily="34" charset="0"/>
                <a:ea typeface="Arial Unicode MS" panose="020B0604020202020204" pitchFamily="34" charset="-122"/>
                <a:cs typeface="Segoe UI" panose="020B0502040204020203" pitchFamily="34" charset="0"/>
              </a:rPr>
              <a:t>Structural Knowledge</a:t>
            </a:r>
          </a:p>
          <a:p>
            <a:pPr marL="742950" lvl="1" indent="-285750">
              <a:lnSpc>
                <a:spcPts val="3400"/>
              </a:lnSpc>
              <a:buFont typeface="Wingdings" panose="05000000000000000000" pitchFamily="2" charset="2"/>
              <a:buChar char="q"/>
            </a:pPr>
            <a:r>
              <a:rPr lang="en-US" sz="2000" dirty="0">
                <a:latin typeface="Segoe UI" panose="020B0502040204020203" pitchFamily="34" charset="0"/>
                <a:ea typeface="Arial Unicode MS" panose="020B0604020202020204" pitchFamily="34" charset="-122"/>
                <a:cs typeface="Segoe UI" panose="020B0502040204020203" pitchFamily="34" charset="0"/>
              </a:rPr>
              <a:t>Textual Knowledge </a:t>
            </a:r>
          </a:p>
          <a:p>
            <a:pPr marL="742950" lvl="1" indent="-285750">
              <a:lnSpc>
                <a:spcPts val="3400"/>
              </a:lnSpc>
              <a:buFont typeface="Wingdings" panose="05000000000000000000" pitchFamily="2" charset="2"/>
              <a:buChar char="q"/>
            </a:pPr>
            <a:r>
              <a:rPr lang="en-US" sz="2000" dirty="0">
                <a:latin typeface="Segoe UI" panose="020B0502040204020203" pitchFamily="34" charset="0"/>
                <a:ea typeface="Arial Unicode MS" panose="020B0604020202020204" pitchFamily="34" charset="-122"/>
                <a:cs typeface="Segoe UI" panose="020B0502040204020203" pitchFamily="34" charset="0"/>
              </a:rPr>
              <a:t>Visual Knowledge</a:t>
            </a:r>
          </a:p>
        </p:txBody>
      </p:sp>
      <p:pic>
        <p:nvPicPr>
          <p:cNvPr id="6" name="Picture 5"/>
          <p:cNvPicPr>
            <a:picLocks noChangeAspect="1"/>
          </p:cNvPicPr>
          <p:nvPr/>
        </p:nvPicPr>
        <p:blipFill>
          <a:blip r:embed="rId3"/>
          <a:stretch>
            <a:fillRect/>
          </a:stretch>
        </p:blipFill>
        <p:spPr>
          <a:xfrm>
            <a:off x="404223" y="3049317"/>
            <a:ext cx="4953027" cy="675413"/>
          </a:xfrm>
          <a:prstGeom prst="rect">
            <a:avLst/>
          </a:prstGeom>
        </p:spPr>
      </p:pic>
      <p:pic>
        <p:nvPicPr>
          <p:cNvPr id="7" name="Picture 6"/>
          <p:cNvPicPr>
            <a:picLocks noChangeAspect="1"/>
          </p:cNvPicPr>
          <p:nvPr/>
        </p:nvPicPr>
        <p:blipFill>
          <a:blip r:embed="rId4"/>
          <a:stretch>
            <a:fillRect/>
          </a:stretch>
        </p:blipFill>
        <p:spPr>
          <a:xfrm>
            <a:off x="5430428" y="3007829"/>
            <a:ext cx="2549035" cy="2753985"/>
          </a:xfrm>
          <a:prstGeom prst="rect">
            <a:avLst/>
          </a:prstGeom>
        </p:spPr>
      </p:pic>
      <p:pic>
        <p:nvPicPr>
          <p:cNvPr id="8" name="Picture 7"/>
          <p:cNvPicPr>
            <a:picLocks noChangeAspect="1"/>
          </p:cNvPicPr>
          <p:nvPr/>
        </p:nvPicPr>
        <p:blipFill>
          <a:blip r:embed="rId5"/>
          <a:stretch>
            <a:fillRect/>
          </a:stretch>
        </p:blipFill>
        <p:spPr>
          <a:xfrm>
            <a:off x="7779481" y="3367389"/>
            <a:ext cx="2625580" cy="2945563"/>
          </a:xfrm>
          <a:prstGeom prst="rect">
            <a:avLst/>
          </a:prstGeom>
        </p:spPr>
      </p:pic>
      <p:pic>
        <p:nvPicPr>
          <p:cNvPr id="9" name="Picture 8"/>
          <p:cNvPicPr>
            <a:picLocks noChangeAspect="1"/>
          </p:cNvPicPr>
          <p:nvPr/>
        </p:nvPicPr>
        <p:blipFill>
          <a:blip r:embed="rId6"/>
          <a:stretch>
            <a:fillRect/>
          </a:stretch>
        </p:blipFill>
        <p:spPr>
          <a:xfrm>
            <a:off x="8096233" y="1498320"/>
            <a:ext cx="1247548" cy="1245706"/>
          </a:xfrm>
          <a:prstGeom prst="rect">
            <a:avLst/>
          </a:prstGeom>
        </p:spPr>
      </p:pic>
      <p:pic>
        <p:nvPicPr>
          <p:cNvPr id="10" name="Picture 9"/>
          <p:cNvPicPr>
            <a:picLocks noChangeAspect="1"/>
          </p:cNvPicPr>
          <p:nvPr/>
        </p:nvPicPr>
        <p:blipFill>
          <a:blip r:embed="rId7"/>
          <a:stretch>
            <a:fillRect/>
          </a:stretch>
        </p:blipFill>
        <p:spPr>
          <a:xfrm>
            <a:off x="10163463" y="1703893"/>
            <a:ext cx="961525" cy="941875"/>
          </a:xfrm>
          <a:prstGeom prst="rect">
            <a:avLst/>
          </a:prstGeom>
        </p:spPr>
      </p:pic>
      <p:pic>
        <p:nvPicPr>
          <p:cNvPr id="11" name="Picture 10"/>
          <p:cNvPicPr>
            <a:picLocks noChangeAspect="1"/>
          </p:cNvPicPr>
          <p:nvPr/>
        </p:nvPicPr>
        <p:blipFill>
          <a:blip r:embed="rId8"/>
          <a:stretch>
            <a:fillRect/>
          </a:stretch>
        </p:blipFill>
        <p:spPr>
          <a:xfrm>
            <a:off x="7195674" y="3355012"/>
            <a:ext cx="2422153" cy="3325544"/>
          </a:xfrm>
          <a:prstGeom prst="rect">
            <a:avLst/>
          </a:prstGeom>
        </p:spPr>
      </p:pic>
      <p:pic>
        <p:nvPicPr>
          <p:cNvPr id="12" name="Picture 11"/>
          <p:cNvPicPr>
            <a:picLocks noChangeAspect="1"/>
          </p:cNvPicPr>
          <p:nvPr/>
        </p:nvPicPr>
        <p:blipFill>
          <a:blip r:embed="rId9"/>
          <a:stretch>
            <a:fillRect/>
          </a:stretch>
        </p:blipFill>
        <p:spPr>
          <a:xfrm>
            <a:off x="7648385" y="2927069"/>
            <a:ext cx="931096" cy="589432"/>
          </a:xfrm>
          <a:prstGeom prst="rect">
            <a:avLst/>
          </a:prstGeom>
        </p:spPr>
      </p:pic>
      <p:pic>
        <p:nvPicPr>
          <p:cNvPr id="13" name="Picture 12"/>
          <p:cNvPicPr>
            <a:picLocks noChangeAspect="1"/>
          </p:cNvPicPr>
          <p:nvPr/>
        </p:nvPicPr>
        <p:blipFill>
          <a:blip r:embed="rId10"/>
          <a:stretch>
            <a:fillRect/>
          </a:stretch>
        </p:blipFill>
        <p:spPr>
          <a:xfrm>
            <a:off x="8098837" y="2679717"/>
            <a:ext cx="1369259" cy="315984"/>
          </a:xfrm>
          <a:prstGeom prst="rect">
            <a:avLst/>
          </a:prstGeom>
        </p:spPr>
      </p:pic>
      <p:pic>
        <p:nvPicPr>
          <p:cNvPr id="14" name="Picture 13"/>
          <p:cNvPicPr>
            <a:picLocks noChangeAspect="1"/>
          </p:cNvPicPr>
          <p:nvPr/>
        </p:nvPicPr>
        <p:blipFill>
          <a:blip r:embed="rId11"/>
          <a:stretch>
            <a:fillRect/>
          </a:stretch>
        </p:blipFill>
        <p:spPr>
          <a:xfrm>
            <a:off x="7804421" y="2973516"/>
            <a:ext cx="2537694" cy="595508"/>
          </a:xfrm>
          <a:prstGeom prst="rect">
            <a:avLst/>
          </a:prstGeom>
        </p:spPr>
      </p:pic>
      <p:pic>
        <p:nvPicPr>
          <p:cNvPr id="15" name="Picture 14"/>
          <p:cNvPicPr>
            <a:picLocks noChangeAspect="1"/>
          </p:cNvPicPr>
          <p:nvPr/>
        </p:nvPicPr>
        <p:blipFill>
          <a:blip r:embed="rId12"/>
          <a:stretch>
            <a:fillRect/>
          </a:stretch>
        </p:blipFill>
        <p:spPr>
          <a:xfrm>
            <a:off x="10169266" y="2687465"/>
            <a:ext cx="1320574" cy="315984"/>
          </a:xfrm>
          <a:prstGeom prst="rect">
            <a:avLst/>
          </a:prstGeom>
        </p:spPr>
      </p:pic>
      <p:pic>
        <p:nvPicPr>
          <p:cNvPr id="16" name="Picture 15"/>
          <p:cNvPicPr>
            <a:picLocks noChangeAspect="1"/>
          </p:cNvPicPr>
          <p:nvPr/>
        </p:nvPicPr>
        <p:blipFill>
          <a:blip r:embed="rId13"/>
          <a:stretch>
            <a:fillRect/>
          </a:stretch>
        </p:blipFill>
        <p:spPr>
          <a:xfrm>
            <a:off x="7066780" y="1399889"/>
            <a:ext cx="4554002" cy="5405362"/>
          </a:xfrm>
          <a:prstGeom prst="rect">
            <a:avLst/>
          </a:prstGeom>
        </p:spPr>
      </p:pic>
    </p:spTree>
    <p:extLst>
      <p:ext uri="{BB962C8B-B14F-4D97-AF65-F5344CB8AC3E}">
        <p14:creationId xmlns:p14="http://schemas.microsoft.com/office/powerpoint/2010/main" val="87696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4"/>
          <a:stretch>
            <a:fillRect/>
          </a:stretch>
        </p:blipFill>
        <p:spPr>
          <a:xfrm>
            <a:off x="8515682" y="2881959"/>
            <a:ext cx="506866" cy="238125"/>
          </a:xfrm>
          <a:prstGeom prst="rect">
            <a:avLst/>
          </a:prstGeom>
        </p:spPr>
      </p:pic>
      <p:pic>
        <p:nvPicPr>
          <p:cNvPr id="24" name="Picture 23"/>
          <p:cNvPicPr>
            <a:picLocks noChangeAspect="1"/>
          </p:cNvPicPr>
          <p:nvPr/>
        </p:nvPicPr>
        <p:blipFill>
          <a:blip r:embed="rId5"/>
          <a:stretch>
            <a:fillRect/>
          </a:stretch>
        </p:blipFill>
        <p:spPr>
          <a:xfrm>
            <a:off x="7027309" y="2893080"/>
            <a:ext cx="280530" cy="271763"/>
          </a:xfrm>
          <a:prstGeom prst="rect">
            <a:avLst/>
          </a:prstGeom>
        </p:spPr>
      </p:pic>
      <p:pic>
        <p:nvPicPr>
          <p:cNvPr id="7" name="Picture 6"/>
          <p:cNvPicPr>
            <a:picLocks noChangeAspect="1"/>
          </p:cNvPicPr>
          <p:nvPr/>
        </p:nvPicPr>
        <p:blipFill>
          <a:blip r:embed="rId6"/>
          <a:stretch>
            <a:fillRect/>
          </a:stretch>
        </p:blipFill>
        <p:spPr>
          <a:xfrm>
            <a:off x="2707542" y="4758429"/>
            <a:ext cx="3321617" cy="2099571"/>
          </a:xfrm>
          <a:prstGeom prst="rect">
            <a:avLst/>
          </a:prstGeom>
        </p:spPr>
      </p:pic>
      <p:pic>
        <p:nvPicPr>
          <p:cNvPr id="8" name="Picture 7"/>
          <p:cNvPicPr>
            <a:picLocks noChangeAspect="1"/>
          </p:cNvPicPr>
          <p:nvPr/>
        </p:nvPicPr>
        <p:blipFill>
          <a:blip r:embed="rId7"/>
          <a:stretch>
            <a:fillRect/>
          </a:stretch>
        </p:blipFill>
        <p:spPr>
          <a:xfrm>
            <a:off x="5863716" y="4758429"/>
            <a:ext cx="5852666" cy="2099571"/>
          </a:xfrm>
          <a:prstGeom prst="rect">
            <a:avLst/>
          </a:prstGeom>
        </p:spPr>
      </p:pic>
      <p:pic>
        <p:nvPicPr>
          <p:cNvPr id="13" name="Picture 12"/>
          <p:cNvPicPr>
            <a:picLocks noChangeAspect="1"/>
          </p:cNvPicPr>
          <p:nvPr/>
        </p:nvPicPr>
        <p:blipFill>
          <a:blip r:embed="rId8"/>
          <a:stretch>
            <a:fillRect/>
          </a:stretch>
        </p:blipFill>
        <p:spPr>
          <a:xfrm>
            <a:off x="6508991" y="3109146"/>
            <a:ext cx="1741806" cy="1777885"/>
          </a:xfrm>
          <a:prstGeom prst="rect">
            <a:avLst/>
          </a:prstGeom>
        </p:spPr>
      </p:pic>
      <p:pic>
        <p:nvPicPr>
          <p:cNvPr id="14" name="Picture 13"/>
          <p:cNvPicPr>
            <a:picLocks noChangeAspect="1"/>
          </p:cNvPicPr>
          <p:nvPr/>
        </p:nvPicPr>
        <p:blipFill>
          <a:blip r:embed="rId9"/>
          <a:stretch>
            <a:fillRect/>
          </a:stretch>
        </p:blipFill>
        <p:spPr>
          <a:xfrm>
            <a:off x="8269846" y="3109145"/>
            <a:ext cx="1741807" cy="1777886"/>
          </a:xfrm>
          <a:prstGeom prst="rect">
            <a:avLst/>
          </a:prstGeom>
        </p:spPr>
      </p:pic>
      <p:pic>
        <p:nvPicPr>
          <p:cNvPr id="15" name="Picture 14"/>
          <p:cNvPicPr>
            <a:picLocks noChangeAspect="1"/>
          </p:cNvPicPr>
          <p:nvPr/>
        </p:nvPicPr>
        <p:blipFill>
          <a:blip r:embed="rId10"/>
          <a:stretch>
            <a:fillRect/>
          </a:stretch>
        </p:blipFill>
        <p:spPr>
          <a:xfrm>
            <a:off x="10044082" y="3109145"/>
            <a:ext cx="1741807" cy="1777886"/>
          </a:xfrm>
          <a:prstGeom prst="rect">
            <a:avLst/>
          </a:prstGeom>
        </p:spPr>
      </p:pic>
      <p:pic>
        <p:nvPicPr>
          <p:cNvPr id="17" name="Picture 16"/>
          <p:cNvPicPr>
            <a:picLocks noChangeAspect="1"/>
          </p:cNvPicPr>
          <p:nvPr/>
        </p:nvPicPr>
        <p:blipFill>
          <a:blip r:embed="rId11"/>
          <a:stretch>
            <a:fillRect/>
          </a:stretch>
        </p:blipFill>
        <p:spPr>
          <a:xfrm>
            <a:off x="4543149" y="3131023"/>
            <a:ext cx="1592938" cy="1756008"/>
          </a:xfrm>
          <a:prstGeom prst="rect">
            <a:avLst/>
          </a:prstGeom>
        </p:spPr>
      </p:pic>
      <p:pic>
        <p:nvPicPr>
          <p:cNvPr id="18" name="Picture 17"/>
          <p:cNvPicPr>
            <a:picLocks noChangeAspect="1"/>
          </p:cNvPicPr>
          <p:nvPr/>
        </p:nvPicPr>
        <p:blipFill>
          <a:blip r:embed="rId12"/>
          <a:stretch>
            <a:fillRect/>
          </a:stretch>
        </p:blipFill>
        <p:spPr>
          <a:xfrm>
            <a:off x="5477504" y="2131734"/>
            <a:ext cx="5370109" cy="977411"/>
          </a:xfrm>
          <a:prstGeom prst="rect">
            <a:avLst/>
          </a:prstGeom>
        </p:spPr>
      </p:pic>
      <p:pic>
        <p:nvPicPr>
          <p:cNvPr id="20" name="Picture 19"/>
          <p:cNvPicPr>
            <a:picLocks noChangeAspect="1"/>
          </p:cNvPicPr>
          <p:nvPr/>
        </p:nvPicPr>
        <p:blipFill>
          <a:blip r:embed="rId13"/>
          <a:stretch>
            <a:fillRect/>
          </a:stretch>
        </p:blipFill>
        <p:spPr>
          <a:xfrm>
            <a:off x="2673756" y="2131734"/>
            <a:ext cx="1611873" cy="2626695"/>
          </a:xfrm>
          <a:prstGeom prst="rect">
            <a:avLst/>
          </a:prstGeom>
        </p:spPr>
      </p:pic>
      <p:pic>
        <p:nvPicPr>
          <p:cNvPr id="21" name="Picture 20"/>
          <p:cNvPicPr>
            <a:picLocks noChangeAspect="1"/>
          </p:cNvPicPr>
          <p:nvPr/>
        </p:nvPicPr>
        <p:blipFill>
          <a:blip r:embed="rId14"/>
          <a:stretch>
            <a:fillRect/>
          </a:stretch>
        </p:blipFill>
        <p:spPr>
          <a:xfrm>
            <a:off x="3479692" y="127812"/>
            <a:ext cx="4790154" cy="2003921"/>
          </a:xfrm>
          <a:prstGeom prst="rect">
            <a:avLst/>
          </a:prstGeom>
        </p:spPr>
      </p:pic>
      <p:pic>
        <p:nvPicPr>
          <p:cNvPr id="22" name="Picture 21"/>
          <p:cNvPicPr>
            <a:picLocks noChangeAspect="1"/>
          </p:cNvPicPr>
          <p:nvPr/>
        </p:nvPicPr>
        <p:blipFill>
          <a:blip r:embed="rId15"/>
          <a:stretch>
            <a:fillRect/>
          </a:stretch>
        </p:blipFill>
        <p:spPr>
          <a:xfrm>
            <a:off x="7724376" y="1469918"/>
            <a:ext cx="3757193" cy="463654"/>
          </a:xfrm>
          <a:prstGeom prst="rect">
            <a:avLst/>
          </a:prstGeom>
        </p:spPr>
      </p:pic>
      <p:pic>
        <p:nvPicPr>
          <p:cNvPr id="23" name="Picture 22"/>
          <p:cNvPicPr>
            <a:picLocks noChangeAspect="1"/>
          </p:cNvPicPr>
          <p:nvPr/>
        </p:nvPicPr>
        <p:blipFill>
          <a:blip r:embed="rId16"/>
          <a:stretch>
            <a:fillRect/>
          </a:stretch>
        </p:blipFill>
        <p:spPr>
          <a:xfrm>
            <a:off x="5203414" y="2909989"/>
            <a:ext cx="241661" cy="237943"/>
          </a:xfrm>
          <a:prstGeom prst="rect">
            <a:avLst/>
          </a:prstGeom>
        </p:spPr>
      </p:pic>
      <p:pic>
        <p:nvPicPr>
          <p:cNvPr id="26" name="Picture 25"/>
          <p:cNvPicPr>
            <a:picLocks noChangeAspect="1"/>
          </p:cNvPicPr>
          <p:nvPr/>
        </p:nvPicPr>
        <p:blipFill>
          <a:blip r:embed="rId17"/>
          <a:stretch>
            <a:fillRect/>
          </a:stretch>
        </p:blipFill>
        <p:spPr>
          <a:xfrm>
            <a:off x="10881598" y="2838456"/>
            <a:ext cx="569936" cy="292567"/>
          </a:xfrm>
          <a:prstGeom prst="rect">
            <a:avLst/>
          </a:prstGeom>
        </p:spPr>
      </p:pic>
      <p:pic>
        <p:nvPicPr>
          <p:cNvPr id="27" name="Picture 26"/>
          <p:cNvPicPr>
            <a:picLocks noChangeAspect="1"/>
          </p:cNvPicPr>
          <p:nvPr/>
        </p:nvPicPr>
        <p:blipFill>
          <a:blip r:embed="rId18"/>
          <a:stretch>
            <a:fillRect/>
          </a:stretch>
        </p:blipFill>
        <p:spPr>
          <a:xfrm>
            <a:off x="3142760" y="1992755"/>
            <a:ext cx="213812" cy="138978"/>
          </a:xfrm>
          <a:prstGeom prst="rect">
            <a:avLst/>
          </a:prstGeom>
        </p:spPr>
      </p:pic>
      <p:sp>
        <p:nvSpPr>
          <p:cNvPr id="19" name="Title 1"/>
          <p:cNvSpPr>
            <a:spLocks noGrp="1"/>
          </p:cNvSpPr>
          <p:nvPr>
            <p:ph type="title"/>
          </p:nvPr>
        </p:nvSpPr>
        <p:spPr>
          <a:xfrm>
            <a:off x="984486" y="343471"/>
            <a:ext cx="10515600" cy="1325563"/>
          </a:xfrm>
        </p:spPr>
        <p:txBody>
          <a:bodyPr/>
          <a:lstStyle/>
          <a:p>
            <a:r>
              <a:rPr lang="en-US" dirty="0"/>
              <a:t>Framework</a:t>
            </a:r>
          </a:p>
        </p:txBody>
      </p:sp>
    </p:spTree>
    <p:custDataLst>
      <p:tags r:id="rId1"/>
    </p:custDataLst>
    <p:extLst>
      <p:ext uri="{BB962C8B-B14F-4D97-AF65-F5344CB8AC3E}">
        <p14:creationId xmlns:p14="http://schemas.microsoft.com/office/powerpoint/2010/main" val="1139026345"/>
      </p:ext>
    </p:extLst>
  </p:cSld>
  <p:clrMapOvr>
    <a:masterClrMapping/>
  </p:clrMapOvr>
  <mc:AlternateContent xmlns:mc="http://schemas.openxmlformats.org/markup-compatibility/2006" xmlns:p14="http://schemas.microsoft.com/office/powerpoint/2010/main">
    <mc:Choice Requires="p14">
      <p:transition spd="slow" p14:dur="2000" advTm="36791"/>
    </mc:Choice>
    <mc:Fallback xmlns="">
      <p:transition spd="slow" advTm="36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Structural Embedding</a:t>
            </a:r>
          </a:p>
        </p:txBody>
      </p:sp>
      <p:sp>
        <p:nvSpPr>
          <p:cNvPr id="5" name="Content Placeholder 4"/>
          <p:cNvSpPr>
            <a:spLocks noGrp="1"/>
          </p:cNvSpPr>
          <p:nvPr>
            <p:ph idx="1"/>
          </p:nvPr>
        </p:nvSpPr>
        <p:spPr>
          <a:xfrm>
            <a:off x="838200" y="1825625"/>
            <a:ext cx="10212754" cy="4351338"/>
          </a:xfrm>
        </p:spPr>
        <p:txBody>
          <a:bodyPr>
            <a:noAutofit/>
          </a:bodyPr>
          <a:lstStyle/>
          <a:p>
            <a:pPr marL="344488" indent="-344488">
              <a:buFont typeface="Wingdings" panose="05000000000000000000" pitchFamily="2" charset="2"/>
              <a:buChar char="§"/>
            </a:pPr>
            <a:r>
              <a:rPr lang="en-US" sz="3200" dirty="0">
                <a:solidFill>
                  <a:srgbClr val="0070C0"/>
                </a:solidFill>
              </a:rPr>
              <a:t>Structural knowledge is a heterogeneous undirected graph</a:t>
            </a:r>
          </a:p>
          <a:p>
            <a:pPr marL="860425" lvl="1" indent="-403225">
              <a:buFont typeface="Wingdings" panose="05000000000000000000" pitchFamily="2" charset="2"/>
              <a:buChar char="q"/>
            </a:pPr>
            <a:r>
              <a:rPr lang="en-US" dirty="0"/>
              <a:t>Nodes: items and attributes</a:t>
            </a:r>
          </a:p>
          <a:p>
            <a:pPr marL="860425" lvl="1" indent="-403225">
              <a:buFont typeface="Wingdings" panose="05000000000000000000" pitchFamily="2" charset="2"/>
              <a:buChar char="q"/>
            </a:pPr>
            <a:r>
              <a:rPr lang="en-US" dirty="0"/>
              <a:t>Edges: relationships</a:t>
            </a:r>
          </a:p>
          <a:p>
            <a:pPr marL="860425" lvl="1" indent="-403225">
              <a:buFont typeface="Wingdings" panose="05000000000000000000" pitchFamily="2" charset="2"/>
              <a:buChar char="q"/>
            </a:pPr>
            <a:endParaRPr lang="en-US" dirty="0"/>
          </a:p>
          <a:p>
            <a:pPr marL="344488" indent="-344488">
              <a:buFont typeface="Wingdings" panose="05000000000000000000" pitchFamily="2" charset="2"/>
              <a:buChar char="§"/>
            </a:pPr>
            <a:r>
              <a:rPr lang="en-US" sz="3200" dirty="0">
                <a:solidFill>
                  <a:srgbClr val="0070C0"/>
                </a:solidFill>
              </a:rPr>
              <a:t>How to represent item in structural knowledge</a:t>
            </a:r>
          </a:p>
          <a:p>
            <a:pPr marL="860425" lvl="1" indent="-403225">
              <a:buFont typeface="Wingdings" panose="05000000000000000000" pitchFamily="2" charset="2"/>
              <a:buChar char="q"/>
            </a:pPr>
            <a:r>
              <a:rPr lang="en-US" dirty="0"/>
              <a:t>Embedding the graph</a:t>
            </a:r>
          </a:p>
        </p:txBody>
      </p:sp>
      <p:pic>
        <p:nvPicPr>
          <p:cNvPr id="1026" name="Picture 2" descr="https://www.ravn.co.uk/wp-content/uploads/2014/01/knowledge-graph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4577" y="3328685"/>
            <a:ext cx="6414313" cy="3756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472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Structural Embedding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30199" y="1528641"/>
                <a:ext cx="11541369" cy="4351338"/>
              </a:xfrm>
            </p:spPr>
            <p:txBody>
              <a:bodyPr>
                <a:noAutofit/>
              </a:bodyPr>
              <a:lstStyle/>
              <a:p>
                <a:pPr marL="344488" indent="-344488">
                  <a:buFont typeface="Wingdings" panose="05000000000000000000" pitchFamily="2" charset="2"/>
                  <a:buChar char="§"/>
                </a:pPr>
                <a:r>
                  <a:rPr lang="en-US" sz="3200" dirty="0">
                    <a:solidFill>
                      <a:srgbClr val="0070C0"/>
                    </a:solidFill>
                  </a:rPr>
                  <a:t>TransR[1] for heterogeneous graph, given triple </a:t>
                </a:r>
                <a14:m>
                  <m:oMath xmlns:m="http://schemas.openxmlformats.org/officeDocument/2006/math">
                    <m:r>
                      <a:rPr lang="en-US" sz="3200" b="0" i="1" smtClean="0">
                        <a:solidFill>
                          <a:srgbClr val="0070C0"/>
                        </a:solidFill>
                        <a:latin typeface="Cambria Math" panose="02040503050406030204" pitchFamily="18" charset="0"/>
                      </a:rPr>
                      <m:t>(</m:t>
                    </m:r>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𝑣</m:t>
                        </m:r>
                      </m:e>
                      <m:sub>
                        <m:r>
                          <a:rPr lang="en-US" sz="3200" b="0" i="1" smtClean="0">
                            <a:solidFill>
                              <a:srgbClr val="0070C0"/>
                            </a:solidFill>
                            <a:latin typeface="Cambria Math" panose="02040503050406030204" pitchFamily="18" charset="0"/>
                          </a:rPr>
                          <m:t>h</m:t>
                        </m:r>
                      </m:sub>
                    </m:sSub>
                    <m:r>
                      <a:rPr lang="en-US" sz="3200" b="0" i="1" smtClean="0">
                        <a:solidFill>
                          <a:srgbClr val="0070C0"/>
                        </a:solidFill>
                        <a:latin typeface="Cambria Math" panose="02040503050406030204" pitchFamily="18" charset="0"/>
                      </a:rPr>
                      <m:t>,</m:t>
                    </m:r>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𝑟</m:t>
                        </m:r>
                        <m:r>
                          <a:rPr lang="en-US" sz="3200" b="0" i="1" smtClean="0">
                            <a:solidFill>
                              <a:srgbClr val="0070C0"/>
                            </a:solidFill>
                            <a:latin typeface="Cambria Math" panose="02040503050406030204" pitchFamily="18" charset="0"/>
                          </a:rPr>
                          <m:t>,</m:t>
                        </m:r>
                        <m:r>
                          <a:rPr lang="en-US" sz="3200" b="0" i="1" smtClean="0">
                            <a:solidFill>
                              <a:srgbClr val="0070C0"/>
                            </a:solidFill>
                            <a:latin typeface="Cambria Math" panose="02040503050406030204" pitchFamily="18" charset="0"/>
                          </a:rPr>
                          <m:t>𝑣</m:t>
                        </m:r>
                      </m:e>
                      <m:sub>
                        <m:r>
                          <a:rPr lang="en-US" sz="3200" b="0" i="1" smtClean="0">
                            <a:solidFill>
                              <a:srgbClr val="0070C0"/>
                            </a:solidFill>
                            <a:latin typeface="Cambria Math" panose="02040503050406030204" pitchFamily="18" charset="0"/>
                          </a:rPr>
                          <m:t>𝑡</m:t>
                        </m:r>
                      </m:sub>
                    </m:sSub>
                    <m:r>
                      <a:rPr lang="en-US" sz="3200" b="0" i="1" smtClean="0">
                        <a:solidFill>
                          <a:srgbClr val="0070C0"/>
                        </a:solidFill>
                        <a:latin typeface="Cambria Math" panose="02040503050406030204" pitchFamily="18" charset="0"/>
                      </a:rPr>
                      <m:t>)</m:t>
                    </m:r>
                  </m:oMath>
                </a14:m>
                <a:endParaRPr lang="en-US" sz="3200" dirty="0">
                  <a:solidFill>
                    <a:srgbClr val="0070C0"/>
                  </a:solidFill>
                </a:endParaRPr>
              </a:p>
              <a:p>
                <a:pPr marL="860425" lvl="1" indent="-403225">
                  <a:lnSpc>
                    <a:spcPts val="4300"/>
                  </a:lnSpc>
                  <a:buFont typeface="Wingdings" panose="05000000000000000000" pitchFamily="2" charset="2"/>
                  <a:buChar char="q"/>
                </a:pPr>
                <a:r>
                  <a:rPr lang="en-US" b="0" dirty="0"/>
                  <a:t>Linked node: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𝑣</m:t>
                        </m:r>
                      </m:e>
                      <m:sub>
                        <m:r>
                          <a:rPr lang="en-US" b="0" i="1" smtClean="0">
                            <a:latin typeface="Cambria Math" panose="02040503050406030204" pitchFamily="18" charset="0"/>
                          </a:rPr>
                          <m:t>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𝑘</m:t>
                        </m:r>
                      </m:sup>
                    </m:sSup>
                    <m:r>
                      <a:rPr lang="en-US" b="0" i="0" smtClean="0">
                        <a:latin typeface="Cambria Math" panose="02040503050406030204" pitchFamily="18" charset="0"/>
                      </a:rPr>
                      <m:t> </m:t>
                    </m:r>
                  </m:oMath>
                </a14:m>
                <a:endParaRPr lang="en-US" b="0" dirty="0"/>
              </a:p>
              <a:p>
                <a:pPr marL="860425" lvl="1" indent="-403225">
                  <a:lnSpc>
                    <a:spcPts val="4300"/>
                  </a:lnSpc>
                  <a:buFont typeface="Wingdings" panose="05000000000000000000" pitchFamily="2" charset="2"/>
                  <a:buChar char="q"/>
                </a:pPr>
                <a:r>
                  <a:rPr lang="en-US" b="0" dirty="0"/>
                  <a:t>Relationship: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𝑑</m:t>
                        </m:r>
                      </m:sup>
                    </m:sSup>
                    <m:r>
                      <a:rPr lang="en-US" b="0" i="0" smtClean="0">
                        <a:latin typeface="Cambria Math" panose="02040503050406030204" pitchFamily="18" charset="0"/>
                      </a:rPr>
                      <m:t> </m:t>
                    </m:r>
                  </m:oMath>
                </a14:m>
                <a:endParaRPr lang="en-US" b="0" dirty="0"/>
              </a:p>
              <a:p>
                <a:pPr marL="860425" lvl="1" indent="-403225">
                  <a:lnSpc>
                    <a:spcPts val="4300"/>
                  </a:lnSpc>
                  <a:buFont typeface="Wingdings" panose="05000000000000000000" pitchFamily="2" charset="2"/>
                  <a:buChar char="q"/>
                </a:pPr>
                <a:r>
                  <a:rPr lang="en-US" dirty="0"/>
                  <a:t>Projection matrix: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𝑑</m:t>
                        </m:r>
                      </m:sup>
                    </m:sSup>
                  </m:oMath>
                </a14:m>
                <a:endParaRPr lang="en-US" b="0" i="1" dirty="0">
                  <a:latin typeface="Cambria Math" panose="02040503050406030204" pitchFamily="18" charset="0"/>
                </a:endParaRPr>
              </a:p>
              <a:p>
                <a:pPr marL="860425" lvl="1" indent="-403225">
                  <a:lnSpc>
                    <a:spcPts val="4300"/>
                  </a:lnSpc>
                  <a:buFont typeface="Wingdings" panose="05000000000000000000" pitchFamily="2" charset="2"/>
                  <a:buChar char="q"/>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h</m:t>
                        </m:r>
                      </m:sub>
                      <m:sup>
                        <m:r>
                          <a:rPr lang="en-US" b="0" i="1" smtClean="0">
                            <a:latin typeface="Cambria Math" panose="02040503050406030204" pitchFamily="18" charset="0"/>
                          </a:rPr>
                          <m:t>𝑟</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m:t>
                        </m:r>
                      </m:sub>
                    </m:sSub>
                    <m:r>
                      <a:rPr lang="en-US" b="0" i="0"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𝑡</m:t>
                        </m:r>
                      </m:sub>
                      <m:sup>
                        <m:r>
                          <a:rPr lang="en-US" b="0" i="1" smtClean="0">
                            <a:latin typeface="Cambria Math" panose="02040503050406030204" pitchFamily="18" charset="0"/>
                          </a:rPr>
                          <m:t>𝑟</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sty m:val="p"/>
                          </m:rPr>
                          <a:rPr lang="en-US" b="0" i="0" smtClean="0">
                            <a:latin typeface="Cambria Math" panose="02040503050406030204" pitchFamily="18" charset="0"/>
                          </a:rPr>
                          <m:t>t</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m:t>
                        </m:r>
                      </m:sub>
                    </m:sSub>
                    <m:r>
                      <a:rPr lang="en-US" b="0" i="0" smtClean="0">
                        <a:latin typeface="Cambria Math" panose="02040503050406030204" pitchFamily="18" charset="0"/>
                      </a:rPr>
                      <m:t> </m:t>
                    </m:r>
                  </m:oMath>
                </a14:m>
                <a:endParaRPr lang="en-US" b="0" dirty="0"/>
              </a:p>
              <a:p>
                <a:pPr marL="860425" lvl="1" indent="-403225">
                  <a:lnSpc>
                    <a:spcPts val="4300"/>
                  </a:lnSpc>
                  <a:buFont typeface="Wingdings" panose="05000000000000000000" pitchFamily="2" charset="2"/>
                  <a:buChar char="q"/>
                </a:pPr>
                <a:r>
                  <a:rPr lang="en-US" dirty="0"/>
                  <a:t>Triple score: </a:t>
                </a:r>
              </a:p>
              <a:p>
                <a:pPr marL="457200" lvl="1" indent="0">
                  <a:lnSpc>
                    <a:spcPts val="4300"/>
                  </a:lnSpc>
                  <a:buNone/>
                </a:pPr>
                <a:r>
                  <a:rPr lang="en-US" b="0" dirty="0"/>
                  <a:t>          </a:t>
                </a:r>
                <a14:m>
                  <m:oMath xmlns:m="http://schemas.openxmlformats.org/officeDocument/2006/math">
                    <m:sSubSup>
                      <m:sSubSupPr>
                        <m:ctrlPr>
                          <a:rPr lang="en-US" b="0" i="1" smtClean="0">
                            <a:latin typeface="Cambria Math" panose="02040503050406030204" pitchFamily="18" charset="0"/>
                          </a:rPr>
                        </m:ctrlPr>
                      </m:sSub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h</m:t>
                                    </m:r>
                                  </m:sub>
                                  <m:sup>
                                    <m:r>
                                      <a:rPr lang="en-US" b="0" i="1" smtClean="0">
                                        <a:latin typeface="Cambria Math" panose="02040503050406030204" pitchFamily="18" charset="0"/>
                                      </a:rPr>
                                      <m:t>𝑟</m:t>
                                    </m:r>
                                  </m:sup>
                                </m:sSub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𝑡</m:t>
                                    </m:r>
                                  </m:sub>
                                  <m:sup>
                                    <m:r>
                                      <a:rPr lang="en-US" b="0" i="1" smtClean="0">
                                        <a:latin typeface="Cambria Math" panose="02040503050406030204" pitchFamily="18" charset="0"/>
                                      </a:rPr>
                                      <m:t>𝑟</m:t>
                                    </m:r>
                                  </m:sup>
                                </m:sSubSup>
                              </m:e>
                            </m:d>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30199" y="1528641"/>
                <a:ext cx="11541369" cy="4351338"/>
              </a:xfrm>
              <a:blipFill>
                <a:blip r:embed="rId3"/>
                <a:stretch>
                  <a:fillRect l="-1162" t="-2801"/>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868100" y="3671040"/>
            <a:ext cx="2934931" cy="3287462"/>
          </a:xfrm>
          <a:prstGeom prst="rect">
            <a:avLst/>
          </a:prstGeom>
        </p:spPr>
      </p:pic>
      <p:pic>
        <p:nvPicPr>
          <p:cNvPr id="7" name="Picture 6"/>
          <p:cNvPicPr>
            <a:picLocks noChangeAspect="1"/>
          </p:cNvPicPr>
          <p:nvPr/>
        </p:nvPicPr>
        <p:blipFill>
          <a:blip r:embed="rId5"/>
          <a:stretch>
            <a:fillRect/>
          </a:stretch>
        </p:blipFill>
        <p:spPr>
          <a:xfrm>
            <a:off x="7994296" y="3671040"/>
            <a:ext cx="3959464" cy="3287462"/>
          </a:xfrm>
          <a:prstGeom prst="rect">
            <a:avLst/>
          </a:prstGeom>
        </p:spPr>
      </p:pic>
      <p:pic>
        <p:nvPicPr>
          <p:cNvPr id="8" name="Picture 7"/>
          <p:cNvPicPr>
            <a:picLocks noChangeAspect="1"/>
          </p:cNvPicPr>
          <p:nvPr/>
        </p:nvPicPr>
        <p:blipFill>
          <a:blip r:embed="rId6"/>
          <a:stretch>
            <a:fillRect/>
          </a:stretch>
        </p:blipFill>
        <p:spPr>
          <a:xfrm>
            <a:off x="9974028" y="4137532"/>
            <a:ext cx="574858" cy="1271019"/>
          </a:xfrm>
          <a:prstGeom prst="rect">
            <a:avLst/>
          </a:prstGeom>
        </p:spPr>
      </p:pic>
    </p:spTree>
    <p:extLst>
      <p:ext uri="{BB962C8B-B14F-4D97-AF65-F5344CB8AC3E}">
        <p14:creationId xmlns:p14="http://schemas.microsoft.com/office/powerpoint/2010/main" val="23000781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252|5.625|0.8610001|0.5939999|0.5450001|1.347|3.091|0.5830002"/>
</p:tagLst>
</file>

<file path=ppt/tags/tag2.xml><?xml version="1.0" encoding="utf-8"?>
<p:tagLst xmlns:a="http://schemas.openxmlformats.org/drawingml/2006/main" xmlns:r="http://schemas.openxmlformats.org/officeDocument/2006/relationships" xmlns:p="http://schemas.openxmlformats.org/presentationml/2006/main">
  <p:tag name="TIMING" val="|18.252|5.625|0.8610001|0.5939999|0.5450001|1.347|3.091|0.58300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24929</TotalTime>
  <Words>4554</Words>
  <Application>Microsoft Office PowerPoint</Application>
  <PresentationFormat>Widescreen</PresentationFormat>
  <Paragraphs>372</Paragraphs>
  <Slides>38</Slides>
  <Notes>38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Arial Unicode MS</vt:lpstr>
      <vt:lpstr>Calibri-Bold</vt:lpstr>
      <vt:lpstr>等线</vt:lpstr>
      <vt:lpstr>Segoe Pro</vt:lpstr>
      <vt:lpstr>宋体</vt:lpstr>
      <vt:lpstr>Arial</vt:lpstr>
      <vt:lpstr>Calibri</vt:lpstr>
      <vt:lpstr>Calibri Light</vt:lpstr>
      <vt:lpstr>Cambria Math</vt:lpstr>
      <vt:lpstr>Consolas</vt:lpstr>
      <vt:lpstr>Segoe UI</vt:lpstr>
      <vt:lpstr>Segoe UI Light</vt:lpstr>
      <vt:lpstr>Times New Roman</vt:lpstr>
      <vt:lpstr>Wingdings</vt:lpstr>
      <vt:lpstr>Office Theme</vt:lpstr>
      <vt:lpstr>Collaborative Knowledge Base Embedding for Recommender Systems</vt:lpstr>
      <vt:lpstr>Overview for Recommender Systems</vt:lpstr>
      <vt:lpstr>Overview for Recommender Systems</vt:lpstr>
      <vt:lpstr>Knowledge Base</vt:lpstr>
      <vt:lpstr>Knowledge Base</vt:lpstr>
      <vt:lpstr>Data</vt:lpstr>
      <vt:lpstr>Framework</vt:lpstr>
      <vt:lpstr>Structural Embedding</vt:lpstr>
      <vt:lpstr>Structural Embedding</vt:lpstr>
      <vt:lpstr>Textual Embedding</vt:lpstr>
      <vt:lpstr>Visual Embedding</vt:lpstr>
      <vt:lpstr>Collaborative Joint Learning</vt:lpstr>
      <vt:lpstr>Data</vt:lpstr>
      <vt:lpstr>Data</vt:lpstr>
      <vt:lpstr>Study of Structural Knowledge Usage</vt:lpstr>
      <vt:lpstr>Study of Textual Knowledge Usage</vt:lpstr>
      <vt:lpstr>Study of Visual Knowledge</vt:lpstr>
      <vt:lpstr>Study of Framework</vt:lpstr>
      <vt:lpstr>Summary</vt:lpstr>
      <vt:lpstr>Overview for Recommender Systems</vt:lpstr>
      <vt:lpstr>Overview for Recommender Systems</vt:lpstr>
      <vt:lpstr>Knowledge Base</vt:lpstr>
      <vt:lpstr>Knowledge Base</vt:lpstr>
      <vt:lpstr>Data</vt:lpstr>
      <vt:lpstr>Framework</vt:lpstr>
      <vt:lpstr>Structural Embedding</vt:lpstr>
      <vt:lpstr>Structural Embedding</vt:lpstr>
      <vt:lpstr>Textual Embedding</vt:lpstr>
      <vt:lpstr>Visual Embedding</vt:lpstr>
      <vt:lpstr>Collaborative Joint Learning</vt:lpstr>
      <vt:lpstr>Data</vt:lpstr>
      <vt:lpstr>Data</vt:lpstr>
      <vt:lpstr>Study of Structural Knowledge Usage</vt:lpstr>
      <vt:lpstr>Study of Textual Knowledge Usage</vt:lpstr>
      <vt:lpstr>Study of Visual Knowledge</vt:lpstr>
      <vt:lpstr>Study of Framework</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X:  Creating New Personal Photo Experience</dc:title>
  <dc:creator>Jianlong Fu</dc:creator>
  <cp:lastModifiedBy>Fuzheng Zhang</cp:lastModifiedBy>
  <cp:revision>1156</cp:revision>
  <dcterms:created xsi:type="dcterms:W3CDTF">2016-01-17T07:07:23Z</dcterms:created>
  <dcterms:modified xsi:type="dcterms:W3CDTF">2017-11-09T07:54:51Z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fuzzhang@microsoft.com</vt:lpwstr>
  </property>
  <property fmtid="{D5CDD505-2E9C-101B-9397-08002B2CF9AE}" pid="5" name="MSIP_Label_f42aa342-8706-4288-bd11-ebb85995028c_SetDate">
    <vt:lpwstr>2017-11-09T07:54:50.8308102Z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